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handoutMasterIdLst>
    <p:handoutMasterId r:id="rId27"/>
  </p:handoutMasterIdLst>
  <p:sldIdLst>
    <p:sldId id="260" r:id="rId2"/>
    <p:sldId id="277" r:id="rId3"/>
    <p:sldId id="283" r:id="rId4"/>
    <p:sldId id="279" r:id="rId5"/>
    <p:sldId id="266" r:id="rId6"/>
    <p:sldId id="287" r:id="rId7"/>
    <p:sldId id="305" r:id="rId8"/>
    <p:sldId id="286" r:id="rId9"/>
    <p:sldId id="289" r:id="rId10"/>
    <p:sldId id="288" r:id="rId11"/>
    <p:sldId id="285" r:id="rId12"/>
    <p:sldId id="290" r:id="rId13"/>
    <p:sldId id="292" r:id="rId14"/>
    <p:sldId id="291" r:id="rId15"/>
    <p:sldId id="280" r:id="rId16"/>
    <p:sldId id="284" r:id="rId17"/>
    <p:sldId id="282" r:id="rId18"/>
    <p:sldId id="296" r:id="rId19"/>
    <p:sldId id="306" r:id="rId20"/>
    <p:sldId id="302" r:id="rId21"/>
    <p:sldId id="307" r:id="rId22"/>
    <p:sldId id="297" r:id="rId23"/>
    <p:sldId id="298" r:id="rId24"/>
    <p:sldId id="299" r:id="rId25"/>
  </p:sldIdLst>
  <p:sldSz cx="9144000" cy="6858000" type="screen4x3"/>
  <p:notesSz cx="7099300" cy="10234613"/>
  <p:defaultTextStyle>
    <a:defPPr>
      <a:defRPr lang="sl-SI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>
          <p15:clr>
            <a:srgbClr val="A4A3A4"/>
          </p15:clr>
        </p15:guide>
        <p15:guide id="2" pos="2237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6699"/>
    <a:srgbClr val="0000FF"/>
    <a:srgbClr val="000099"/>
    <a:srgbClr val="5F5F5F"/>
    <a:srgbClr val="CC3300"/>
    <a:srgbClr val="FF0000"/>
    <a:srgbClr val="3333FF"/>
    <a:srgbClr val="0033CC"/>
    <a:srgbClr val="0033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625" autoAdjust="0"/>
    <p:restoredTop sz="91103" autoAdjust="0"/>
  </p:normalViewPr>
  <p:slideViewPr>
    <p:cSldViewPr>
      <p:cViewPr varScale="1">
        <p:scale>
          <a:sx n="103" d="100"/>
          <a:sy n="103" d="100"/>
        </p:scale>
        <p:origin x="672" y="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76" d="100"/>
          <a:sy n="76" d="100"/>
        </p:scale>
        <p:origin x="-618" y="-90"/>
      </p:cViewPr>
      <p:guideLst>
        <p:guide orient="horz" pos="3224"/>
        <p:guide pos="2237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8163" cy="51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37" tIns="49519" rIns="99037" bIns="49519" numCol="1" anchor="t" anchorCtr="0" compatLnSpc="1">
            <a:prstTxWarp prst="textNoShape">
              <a:avLst/>
            </a:prstTxWarp>
          </a:bodyPr>
          <a:lstStyle>
            <a:lvl1pPr defTabSz="992188">
              <a:defRPr sz="1200"/>
            </a:lvl1pPr>
          </a:lstStyle>
          <a:p>
            <a:pPr>
              <a:defRPr/>
            </a:pPr>
            <a:endParaRPr lang="sl-SI"/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1138" y="0"/>
            <a:ext cx="3076575" cy="51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37" tIns="49519" rIns="99037" bIns="49519" numCol="1" anchor="t" anchorCtr="0" compatLnSpc="1">
            <a:prstTxWarp prst="textNoShape">
              <a:avLst/>
            </a:prstTxWarp>
          </a:bodyPr>
          <a:lstStyle>
            <a:lvl1pPr algn="r" defTabSz="992188">
              <a:defRPr sz="1200"/>
            </a:lvl1pPr>
          </a:lstStyle>
          <a:p>
            <a:pPr>
              <a:defRPr/>
            </a:pPr>
            <a:endParaRPr lang="sl-SI"/>
          </a:p>
        </p:txBody>
      </p:sp>
      <p:sp>
        <p:nvSpPr>
          <p:cNvPr id="1024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17088"/>
            <a:ext cx="3078163" cy="515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37" tIns="49519" rIns="99037" bIns="49519" numCol="1" anchor="b" anchorCtr="0" compatLnSpc="1">
            <a:prstTxWarp prst="textNoShape">
              <a:avLst/>
            </a:prstTxWarp>
          </a:bodyPr>
          <a:lstStyle>
            <a:lvl1pPr defTabSz="992188">
              <a:defRPr sz="1200"/>
            </a:lvl1pPr>
          </a:lstStyle>
          <a:p>
            <a:pPr>
              <a:defRPr/>
            </a:pPr>
            <a:endParaRPr lang="sl-SI"/>
          </a:p>
        </p:txBody>
      </p:sp>
      <p:sp>
        <p:nvSpPr>
          <p:cNvPr id="1024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1138" y="9717088"/>
            <a:ext cx="3076575" cy="515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37" tIns="49519" rIns="99037" bIns="49519" numCol="1" anchor="b" anchorCtr="0" compatLnSpc="1">
            <a:prstTxWarp prst="textNoShape">
              <a:avLst/>
            </a:prstTxWarp>
          </a:bodyPr>
          <a:lstStyle>
            <a:lvl1pPr algn="r" defTabSz="992188">
              <a:defRPr sz="1200"/>
            </a:lvl1pPr>
          </a:lstStyle>
          <a:p>
            <a:pPr>
              <a:defRPr/>
            </a:pPr>
            <a:fld id="{24D22D0E-A53D-4A8E-8F07-9ABD7A9068A3}" type="slidenum">
              <a:rPr lang="sl-SI"/>
              <a:pPr>
                <a:defRPr/>
              </a:pPr>
              <a:t>‹#›</a:t>
            </a:fld>
            <a:endParaRPr lang="sl-SI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8163" cy="51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37" tIns="49519" rIns="99037" bIns="49519" numCol="1" anchor="t" anchorCtr="0" compatLnSpc="1">
            <a:prstTxWarp prst="textNoShape">
              <a:avLst/>
            </a:prstTxWarp>
          </a:bodyPr>
          <a:lstStyle>
            <a:lvl1pPr defTabSz="992188">
              <a:defRPr sz="1200"/>
            </a:lvl1pPr>
          </a:lstStyle>
          <a:p>
            <a:pPr>
              <a:defRPr/>
            </a:pPr>
            <a:endParaRPr lang="sl-SI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8" y="0"/>
            <a:ext cx="3076575" cy="51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37" tIns="49519" rIns="99037" bIns="49519" numCol="1" anchor="t" anchorCtr="0" compatLnSpc="1">
            <a:prstTxWarp prst="textNoShape">
              <a:avLst/>
            </a:prstTxWarp>
          </a:bodyPr>
          <a:lstStyle>
            <a:lvl1pPr algn="r" defTabSz="992188">
              <a:defRPr sz="1200"/>
            </a:lvl1pPr>
          </a:lstStyle>
          <a:p>
            <a:pPr>
              <a:defRPr/>
            </a:pPr>
            <a:endParaRPr lang="sl-SI"/>
          </a:p>
        </p:txBody>
      </p:sp>
      <p:sp>
        <p:nvSpPr>
          <p:cNvPr id="2765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3775" y="768350"/>
            <a:ext cx="5113338" cy="38354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864100"/>
            <a:ext cx="5680075" cy="4602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37" tIns="49519" rIns="99037" bIns="4951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sl-SI" noProof="0" smtClean="0"/>
              <a:t>Click to edit Master text styles</a:t>
            </a:r>
          </a:p>
          <a:p>
            <a:pPr lvl="1"/>
            <a:r>
              <a:rPr lang="sl-SI" noProof="0" smtClean="0"/>
              <a:t>Second level</a:t>
            </a:r>
          </a:p>
          <a:p>
            <a:pPr lvl="2"/>
            <a:r>
              <a:rPr lang="sl-SI" noProof="0" smtClean="0"/>
              <a:t>Third level</a:t>
            </a:r>
          </a:p>
          <a:p>
            <a:pPr lvl="3"/>
            <a:r>
              <a:rPr lang="sl-SI" noProof="0" smtClean="0"/>
              <a:t>Fourth level</a:t>
            </a:r>
          </a:p>
          <a:p>
            <a:pPr lvl="4"/>
            <a:r>
              <a:rPr lang="sl-SI" noProof="0" smtClean="0"/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17088"/>
            <a:ext cx="3078163" cy="515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37" tIns="49519" rIns="99037" bIns="49519" numCol="1" anchor="b" anchorCtr="0" compatLnSpc="1">
            <a:prstTxWarp prst="textNoShape">
              <a:avLst/>
            </a:prstTxWarp>
          </a:bodyPr>
          <a:lstStyle>
            <a:lvl1pPr defTabSz="992188">
              <a:defRPr sz="1200"/>
            </a:lvl1pPr>
          </a:lstStyle>
          <a:p>
            <a:pPr>
              <a:defRPr/>
            </a:pPr>
            <a:endParaRPr lang="sl-SI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8" y="9717088"/>
            <a:ext cx="3076575" cy="515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37" tIns="49519" rIns="99037" bIns="49519" numCol="1" anchor="b" anchorCtr="0" compatLnSpc="1">
            <a:prstTxWarp prst="textNoShape">
              <a:avLst/>
            </a:prstTxWarp>
          </a:bodyPr>
          <a:lstStyle>
            <a:lvl1pPr algn="r" defTabSz="992188">
              <a:defRPr sz="1200"/>
            </a:lvl1pPr>
          </a:lstStyle>
          <a:p>
            <a:pPr>
              <a:defRPr/>
            </a:pPr>
            <a:fld id="{3155CC47-3B2A-4929-A68D-5A53310766C0}" type="slidenum">
              <a:rPr lang="sl-SI"/>
              <a:pPr>
                <a:defRPr/>
              </a:pPr>
              <a:t>‹#›</a:t>
            </a:fld>
            <a:endParaRPr lang="sl-SI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E8D3270-5564-49F5-BFB7-5A81F911C081}" type="slidenum">
              <a:rPr lang="sl-SI" smtClean="0"/>
              <a:pPr/>
              <a:t>1</a:t>
            </a:fld>
            <a:endParaRPr lang="sl-SI" smtClean="0"/>
          </a:p>
        </p:txBody>
      </p:sp>
      <p:sp>
        <p:nvSpPr>
          <p:cNvPr id="28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l-SI" dirty="0" smtClean="0"/>
              <a:t>Image</a:t>
            </a:r>
            <a:r>
              <a:rPr lang="sl-SI" baseline="0" dirty="0" smtClean="0"/>
              <a:t> </a:t>
            </a:r>
            <a:r>
              <a:rPr lang="sl-SI" baseline="0" dirty="0" err="1" smtClean="0"/>
              <a:t>source</a:t>
            </a:r>
            <a:r>
              <a:rPr lang="sl-SI" baseline="0" dirty="0" smtClean="0"/>
              <a:t>: https://www.wired.com/2014/07/everything-you-need-to-know-about-the-10-brain-myth-explained-in-60-seconds/</a:t>
            </a:r>
          </a:p>
          <a:p>
            <a:r>
              <a:rPr lang="sl-SI" dirty="0" smtClean="0"/>
              <a:t>Image </a:t>
            </a:r>
            <a:r>
              <a:rPr lang="sl-SI" dirty="0" err="1" smtClean="0"/>
              <a:t>source</a:t>
            </a:r>
            <a:r>
              <a:rPr lang="sl-SI" dirty="0" smtClean="0"/>
              <a:t>:  ttps://www.britannica.com/science/human-nervous-system/Lobes-of-the-cerebral-cortex</a:t>
            </a:r>
            <a:endParaRPr lang="sl-S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155CC47-3B2A-4929-A68D-5A53310766C0}" type="slidenum">
              <a:rPr lang="sl-SI" smtClean="0"/>
              <a:pPr>
                <a:defRPr/>
              </a:pPr>
              <a:t>11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8655814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l-SI" dirty="0" smtClean="0"/>
              <a:t>https://en.wikipedia.org/wiki/History_of_artificial_neural_networks</a:t>
            </a:r>
            <a:endParaRPr lang="sl-S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155CC47-3B2A-4929-A68D-5A53310766C0}" type="slidenum">
              <a:rPr lang="sl-SI" smtClean="0"/>
              <a:pPr>
                <a:defRPr/>
              </a:pPr>
              <a:t>19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10905436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l-SI" dirty="0" smtClean="0"/>
              <a:t>https://en.wikipedia.org/wiki/History_of_artificial_neural_networks</a:t>
            </a:r>
          </a:p>
          <a:p>
            <a:r>
              <a:rPr lang="sl-SI" dirty="0" smtClean="0"/>
              <a:t>https://www.nature.com/articles/s41586-020-03051-4</a:t>
            </a:r>
          </a:p>
          <a:p>
            <a:endParaRPr lang="sl-S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155CC47-3B2A-4929-A68D-5A53310766C0}" type="slidenum">
              <a:rPr lang="sl-SI" smtClean="0"/>
              <a:pPr>
                <a:defRPr/>
              </a:pPr>
              <a:t>20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3175868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sl-SI" dirty="0" smtClean="0"/>
              <a:t>https://deepmind.com/blog/article/muzero-mastering-go-chess-shogi-and-atari-without-rules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155CC47-3B2A-4929-A68D-5A53310766C0}" type="slidenum">
              <a:rPr lang="sl-SI" smtClean="0"/>
              <a:pPr>
                <a:defRPr/>
              </a:pPr>
              <a:t>21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39558201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0237E98-486F-4260-94BD-7D575BE61632}" type="slidenum">
              <a:rPr lang="sl-SI" smtClean="0"/>
              <a:pPr/>
              <a:t>2</a:t>
            </a:fld>
            <a:endParaRPr lang="sl-SI" smtClean="0"/>
          </a:p>
        </p:txBody>
      </p:sp>
      <p:sp>
        <p:nvSpPr>
          <p:cNvPr id="29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sl-SI" dirty="0" err="1" smtClean="0"/>
              <a:t>Text</a:t>
            </a:r>
            <a:r>
              <a:rPr lang="sl-SI" dirty="0" smtClean="0"/>
              <a:t> </a:t>
            </a:r>
            <a:r>
              <a:rPr lang="sl-SI" dirty="0" err="1" smtClean="0"/>
              <a:t>source</a:t>
            </a:r>
            <a:r>
              <a:rPr lang="sl-SI" dirty="0" smtClean="0"/>
              <a:t>: </a:t>
            </a:r>
            <a:r>
              <a:rPr lang="sl-SI" dirty="0" err="1" smtClean="0"/>
              <a:t>Haykin</a:t>
            </a:r>
            <a:r>
              <a:rPr lang="sl-SI" dirty="0" smtClean="0"/>
              <a:t> 1.1</a:t>
            </a:r>
          </a:p>
          <a:p>
            <a:pPr eaLnBrk="1" hangingPunct="1"/>
            <a:r>
              <a:rPr lang="sl-SI" dirty="0" smtClean="0"/>
              <a:t>Image</a:t>
            </a:r>
            <a:r>
              <a:rPr lang="sl-SI" baseline="0" dirty="0" smtClean="0"/>
              <a:t> </a:t>
            </a:r>
            <a:r>
              <a:rPr lang="sl-SI" baseline="0" dirty="0" err="1" smtClean="0"/>
              <a:t>source</a:t>
            </a:r>
            <a:r>
              <a:rPr lang="sl-SI" baseline="0" dirty="0" smtClean="0"/>
              <a:t>: https://www.pinterest.com/pin/110408628337237668/</a:t>
            </a:r>
          </a:p>
          <a:p>
            <a:pPr eaLnBrk="1" hangingPunct="1"/>
            <a:r>
              <a:rPr lang="sl-SI" baseline="0" dirty="0" smtClean="0"/>
              <a:t> </a:t>
            </a:r>
            <a:endParaRPr lang="en-GB" dirty="0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sl-S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155CC47-3B2A-4929-A68D-5A53310766C0}" type="slidenum">
              <a:rPr lang="sl-SI" smtClean="0"/>
              <a:pPr>
                <a:defRPr/>
              </a:pPr>
              <a:t>4</a:t>
            </a:fld>
            <a:endParaRPr lang="sl-SI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5CA4744-A55A-46CF-989F-1E8CDD3720BB}" type="slidenum">
              <a:rPr lang="sl-SI" smtClean="0"/>
              <a:pPr/>
              <a:t>5</a:t>
            </a:fld>
            <a:endParaRPr lang="sl-SI" smtClean="0"/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sl-SI" dirty="0" err="1" smtClean="0"/>
              <a:t>Text</a:t>
            </a:r>
            <a:r>
              <a:rPr lang="sl-SI" dirty="0" smtClean="0"/>
              <a:t> </a:t>
            </a:r>
            <a:r>
              <a:rPr lang="sl-SI" dirty="0" err="1" smtClean="0"/>
              <a:t>source</a:t>
            </a:r>
            <a:r>
              <a:rPr lang="sl-SI" dirty="0" smtClean="0"/>
              <a:t>: </a:t>
            </a:r>
            <a:r>
              <a:rPr lang="sl-SI" dirty="0" err="1" smtClean="0"/>
              <a:t>Haykin</a:t>
            </a:r>
            <a:r>
              <a:rPr lang="sl-SI" dirty="0" smtClean="0"/>
              <a:t> 1.2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sl-SI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Image </a:t>
            </a:r>
            <a:r>
              <a:rPr lang="sl-SI" sz="1200" b="0" i="0" kern="120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source</a:t>
            </a:r>
            <a:r>
              <a:rPr lang="sl-SI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: https://visualsunlimited.photoshelter.com/search/result/I000068ogn0.N78I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Human neurons derived from IPSC stem cells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l-SI" dirty="0" smtClean="0"/>
              <a:t>Image </a:t>
            </a:r>
            <a:r>
              <a:rPr lang="sl-SI" dirty="0" err="1" smtClean="0"/>
              <a:t>source</a:t>
            </a:r>
            <a:r>
              <a:rPr lang="sl-SI" dirty="0" smtClean="0"/>
              <a:t>:  https://commons.wikimedia.org/wiki/File:Complete_neuron_cell_diagram_en.svg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155CC47-3B2A-4929-A68D-5A53310766C0}" type="slidenum">
              <a:rPr lang="sl-SI" smtClean="0"/>
              <a:pPr>
                <a:defRPr/>
              </a:pPr>
              <a:t>6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28847974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l-SI" dirty="0" smtClean="0"/>
              <a:t>Image </a:t>
            </a:r>
            <a:r>
              <a:rPr lang="sl-SI" dirty="0" err="1" smtClean="0"/>
              <a:t>source</a:t>
            </a:r>
            <a:r>
              <a:rPr lang="sl-SI" dirty="0" smtClean="0"/>
              <a:t>:  https://commons.wikimedia.org/wiki/File:Neurons_big1.jpg</a:t>
            </a:r>
            <a:endParaRPr lang="sl-S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155CC47-3B2A-4929-A68D-5A53310766C0}" type="slidenum">
              <a:rPr lang="sl-SI" smtClean="0"/>
              <a:pPr>
                <a:defRPr/>
              </a:pPr>
              <a:t>7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16207597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l-SI" dirty="0" smtClean="0"/>
              <a:t>Image </a:t>
            </a:r>
            <a:r>
              <a:rPr lang="sl-SI" dirty="0" err="1" smtClean="0"/>
              <a:t>source</a:t>
            </a:r>
            <a:r>
              <a:rPr lang="sl-SI" dirty="0" smtClean="0"/>
              <a:t>:  https://fineartamerica.com/featured/excitatory-synapse-cns-dennis-kunkel-microscopyscience-photo-library.html</a:t>
            </a:r>
            <a:endParaRPr lang="sl-S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155CC47-3B2A-4929-A68D-5A53310766C0}" type="slidenum">
              <a:rPr lang="sl-SI" smtClean="0"/>
              <a:pPr>
                <a:defRPr/>
              </a:pPr>
              <a:t>8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40819808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l-SI" dirty="0" smtClean="0"/>
              <a:t>Image </a:t>
            </a:r>
            <a:r>
              <a:rPr lang="sl-SI" dirty="0" err="1" smtClean="0"/>
              <a:t>source</a:t>
            </a:r>
            <a:r>
              <a:rPr lang="sl-SI" dirty="0" smtClean="0"/>
              <a:t>:  https://qph.fs.quoracdn.net/main-qimg-0d6bec93a41ce0a8b4203b90f4d67545</a:t>
            </a:r>
          </a:p>
          <a:p>
            <a:r>
              <a:rPr lang="sl-SI" dirty="0" smtClean="0"/>
              <a:t>Image </a:t>
            </a:r>
            <a:r>
              <a:rPr lang="sl-SI" dirty="0" err="1" smtClean="0"/>
              <a:t>source</a:t>
            </a:r>
            <a:r>
              <a:rPr lang="sl-SI" dirty="0" smtClean="0"/>
              <a:t>:  https://dhj.rice.edu/action-potential/</a:t>
            </a:r>
            <a:endParaRPr lang="sl-S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155CC47-3B2A-4929-A68D-5A53310766C0}" type="slidenum">
              <a:rPr lang="sl-SI" smtClean="0"/>
              <a:pPr>
                <a:defRPr/>
              </a:pPr>
              <a:t>9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4642269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BE6B749-538B-4D8C-B563-88EB8AD7BC7D}" type="slidenum">
              <a:rPr lang="sl-SI" smtClean="0"/>
              <a:pPr/>
              <a:t>10</a:t>
            </a:fld>
            <a:endParaRPr lang="sl-SI" smtClean="0"/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sl-SI" smtClean="0"/>
              <a:t>Haykin 1.2</a:t>
            </a:r>
            <a:endParaRPr lang="en-GB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sl-SI" dirty="0" smtClean="0"/>
              <a:t>© 2022</a:t>
            </a:r>
            <a:endParaRPr lang="sl-SI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sl-SI"/>
              <a:t>NEURAL NETWORKS  (1) Introduction to Neural Networks</a:t>
            </a:r>
            <a:endParaRPr lang="en-US" dirty="0">
              <a:cs typeface="Arial" charset="0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sl-SI"/>
              <a:t>#</a:t>
            </a:r>
            <a:fld id="{614A9A0E-8263-4382-A7E4-D7218A871723}" type="slidenum">
              <a:rPr lang="sl-SI"/>
              <a:pPr>
                <a:defRPr/>
              </a:pPr>
              <a:t>‹#›</a:t>
            </a:fld>
            <a:endParaRPr lang="sl-SI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sl-SI" dirty="0" smtClean="0"/>
              <a:t>© 2022</a:t>
            </a:r>
            <a:endParaRPr lang="sl-SI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sl-SI"/>
              <a:t>NEURAL NETWORKS  (1) Introduction to Neural Networks</a:t>
            </a:r>
            <a:endParaRPr lang="en-US" dirty="0">
              <a:cs typeface="Arial" charset="0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sl-SI"/>
              <a:t>#</a:t>
            </a:r>
            <a:fld id="{B00FA560-304F-4E2E-8EDD-82E9E251F83C}" type="slidenum">
              <a:rPr lang="sl-SI"/>
              <a:pPr>
                <a:defRPr/>
              </a:pPr>
              <a:t>‹#›</a:t>
            </a:fld>
            <a:endParaRPr lang="sl-SI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777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sl-SI" dirty="0" err="1" smtClean="0"/>
              <a:t>Click</a:t>
            </a:r>
            <a:r>
              <a:rPr lang="sl-SI" dirty="0" smtClean="0"/>
              <a:t> to </a:t>
            </a:r>
            <a:r>
              <a:rPr lang="sl-SI" dirty="0" err="1" smtClean="0"/>
              <a:t>edit</a:t>
            </a:r>
            <a:r>
              <a:rPr lang="sl-SI" dirty="0" smtClean="0"/>
              <a:t> </a:t>
            </a:r>
            <a:r>
              <a:rPr lang="sl-SI" dirty="0" err="1" smtClean="0"/>
              <a:t>Master</a:t>
            </a:r>
            <a:r>
              <a:rPr lang="sl-SI" dirty="0" smtClean="0"/>
              <a:t> title </a:t>
            </a:r>
            <a:r>
              <a:rPr lang="sl-SI" dirty="0" err="1" smtClean="0"/>
              <a:t>style</a:t>
            </a:r>
            <a:endParaRPr lang="sl-SI" dirty="0" smtClean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68413"/>
            <a:ext cx="8229600" cy="5113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sl-SI" dirty="0" err="1" smtClean="0"/>
              <a:t>Click</a:t>
            </a:r>
            <a:r>
              <a:rPr lang="sl-SI" dirty="0" smtClean="0"/>
              <a:t> to </a:t>
            </a:r>
            <a:r>
              <a:rPr lang="sl-SI" dirty="0" err="1" smtClean="0"/>
              <a:t>edit</a:t>
            </a:r>
            <a:r>
              <a:rPr lang="sl-SI" dirty="0" smtClean="0"/>
              <a:t> </a:t>
            </a:r>
            <a:r>
              <a:rPr lang="sl-SI" dirty="0" err="1" smtClean="0"/>
              <a:t>Master</a:t>
            </a:r>
            <a:r>
              <a:rPr lang="sl-SI" dirty="0" smtClean="0"/>
              <a:t> </a:t>
            </a:r>
            <a:r>
              <a:rPr lang="sl-SI" dirty="0" err="1" smtClean="0"/>
              <a:t>text</a:t>
            </a:r>
            <a:r>
              <a:rPr lang="sl-SI" dirty="0" smtClean="0"/>
              <a:t> </a:t>
            </a:r>
            <a:r>
              <a:rPr lang="sl-SI" dirty="0" err="1" smtClean="0"/>
              <a:t>styles</a:t>
            </a:r>
            <a:endParaRPr lang="sl-SI" dirty="0" smtClean="0"/>
          </a:p>
          <a:p>
            <a:pPr lvl="1"/>
            <a:r>
              <a:rPr lang="sl-SI" dirty="0" err="1" smtClean="0"/>
              <a:t>Second</a:t>
            </a:r>
            <a:r>
              <a:rPr lang="sl-SI" dirty="0" smtClean="0"/>
              <a:t> </a:t>
            </a:r>
            <a:r>
              <a:rPr lang="sl-SI" dirty="0" err="1" smtClean="0"/>
              <a:t>level</a:t>
            </a:r>
            <a:endParaRPr lang="sl-SI" dirty="0" smtClean="0"/>
          </a:p>
          <a:p>
            <a:pPr lvl="2"/>
            <a:r>
              <a:rPr lang="sl-SI" dirty="0" err="1" smtClean="0"/>
              <a:t>Third</a:t>
            </a:r>
            <a:r>
              <a:rPr lang="sl-SI" dirty="0" smtClean="0"/>
              <a:t> </a:t>
            </a:r>
            <a:r>
              <a:rPr lang="sl-SI" dirty="0" err="1" smtClean="0"/>
              <a:t>level</a:t>
            </a:r>
            <a:endParaRPr lang="sl-SI" dirty="0" smtClean="0"/>
          </a:p>
          <a:p>
            <a:pPr lvl="3"/>
            <a:r>
              <a:rPr lang="sl-SI" dirty="0" err="1" smtClean="0"/>
              <a:t>Fourth</a:t>
            </a:r>
            <a:r>
              <a:rPr lang="sl-SI" dirty="0" smtClean="0"/>
              <a:t> </a:t>
            </a:r>
            <a:r>
              <a:rPr lang="sl-SI" dirty="0" err="1" smtClean="0"/>
              <a:t>level</a:t>
            </a:r>
            <a:endParaRPr lang="sl-SI" dirty="0" smtClean="0"/>
          </a:p>
          <a:p>
            <a:pPr lvl="4"/>
            <a:r>
              <a:rPr lang="sl-SI" dirty="0" err="1" smtClean="0"/>
              <a:t>Fifth</a:t>
            </a:r>
            <a:r>
              <a:rPr lang="sl-SI" dirty="0" smtClean="0"/>
              <a:t> </a:t>
            </a:r>
            <a:r>
              <a:rPr lang="sl-SI" dirty="0" err="1" smtClean="0"/>
              <a:t>level</a:t>
            </a:r>
            <a:endParaRPr lang="sl-SI" dirty="0" smtClean="0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07950" y="6597650"/>
            <a:ext cx="2459038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="1">
                <a:solidFill>
                  <a:srgbClr val="336699"/>
                </a:solidFill>
              </a:defRPr>
            </a:lvl1pPr>
          </a:lstStyle>
          <a:p>
            <a:pPr>
              <a:defRPr/>
            </a:pPr>
            <a:r>
              <a:rPr lang="sl-SI" smtClean="0"/>
              <a:t>© 2012 Primož Potočnik</a:t>
            </a:r>
            <a:endParaRPr lang="sl-SI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266950" y="6597650"/>
            <a:ext cx="5041900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200" b="1">
                <a:solidFill>
                  <a:srgbClr val="336699"/>
                </a:solidFill>
              </a:defRPr>
            </a:lvl1pPr>
          </a:lstStyle>
          <a:p>
            <a:pPr>
              <a:defRPr/>
            </a:pPr>
            <a:r>
              <a:rPr lang="sl-SI"/>
              <a:t>NEURAL NETWORKS  (1) Introduction to Neural Networks</a:t>
            </a:r>
            <a:endParaRPr lang="en-US" dirty="0">
              <a:cs typeface="Arial" charset="0"/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88125" y="6597650"/>
            <a:ext cx="2386013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1">
                <a:solidFill>
                  <a:srgbClr val="336699"/>
                </a:solidFill>
              </a:defRPr>
            </a:lvl1pPr>
          </a:lstStyle>
          <a:p>
            <a:pPr>
              <a:defRPr/>
            </a:pPr>
            <a:r>
              <a:rPr lang="sl-SI"/>
              <a:t>#</a:t>
            </a:r>
            <a:fld id="{DCB1B994-6813-4606-A65E-CDC906BB5DD0}" type="slidenum">
              <a:rPr lang="sl-SI"/>
              <a:pPr>
                <a:defRPr/>
              </a:pPr>
              <a:t>‹#›</a:t>
            </a:fld>
            <a:endParaRPr lang="sl-SI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>
          <a:solidFill>
            <a:srgbClr val="0070C0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>
          <a:solidFill>
            <a:srgbClr val="0033CC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>
          <a:solidFill>
            <a:srgbClr val="0033CC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>
          <a:solidFill>
            <a:srgbClr val="0033CC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>
          <a:solidFill>
            <a:srgbClr val="0033CC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200">
          <a:solidFill>
            <a:srgbClr val="0033CC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200">
          <a:solidFill>
            <a:srgbClr val="0033CC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200">
          <a:solidFill>
            <a:srgbClr val="0033CC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200">
          <a:solidFill>
            <a:srgbClr val="0033CC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rgbClr val="336699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16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1400">
          <a:solidFill>
            <a:srgbClr val="336699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12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1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1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1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1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w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w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w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pPr>
              <a:defRPr/>
            </a:pPr>
            <a:r>
              <a:rPr lang="sl-SI" dirty="0"/>
              <a:t>© 2022</a:t>
            </a:r>
          </a:p>
        </p:txBody>
      </p:sp>
      <p:sp>
        <p:nvSpPr>
          <p:cNvPr id="2051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sl-SI" smtClean="0"/>
              <a:t>NEURAL NETWORKS  (1) Introduction to Neural Networks</a:t>
            </a:r>
            <a:endParaRPr lang="en-US" smtClean="0">
              <a:cs typeface="Arial" charset="0"/>
            </a:endParaRPr>
          </a:p>
        </p:txBody>
      </p:sp>
      <p:sp>
        <p:nvSpPr>
          <p:cNvPr id="205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r>
              <a:rPr lang="sl-SI" smtClean="0"/>
              <a:t>#</a:t>
            </a:r>
            <a:fld id="{282D33E7-0AB8-43DA-A3F7-58299A7D2ED3}" type="slidenum">
              <a:rPr lang="sl-SI" smtClean="0"/>
              <a:pPr/>
              <a:t>1</a:t>
            </a:fld>
            <a:endParaRPr lang="sl-SI" smtClean="0"/>
          </a:p>
        </p:txBody>
      </p:sp>
      <p:sp>
        <p:nvSpPr>
          <p:cNvPr id="205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sl-SI" dirty="0" smtClean="0">
                <a:solidFill>
                  <a:srgbClr val="C00000"/>
                </a:solidFill>
              </a:rPr>
              <a:t>1.  </a:t>
            </a:r>
            <a:r>
              <a:rPr lang="sl-SI" dirty="0" err="1" smtClean="0">
                <a:solidFill>
                  <a:srgbClr val="C00000"/>
                </a:solidFill>
              </a:rPr>
              <a:t>Introduction</a:t>
            </a:r>
            <a:r>
              <a:rPr lang="sl-SI" dirty="0" smtClean="0">
                <a:solidFill>
                  <a:srgbClr val="C00000"/>
                </a:solidFill>
              </a:rPr>
              <a:t> to </a:t>
            </a:r>
            <a:r>
              <a:rPr lang="sl-SI" dirty="0" err="1" smtClean="0">
                <a:solidFill>
                  <a:srgbClr val="C00000"/>
                </a:solidFill>
              </a:rPr>
              <a:t>Neural</a:t>
            </a:r>
            <a:r>
              <a:rPr lang="sl-SI" dirty="0" smtClean="0">
                <a:solidFill>
                  <a:srgbClr val="C00000"/>
                </a:solidFill>
              </a:rPr>
              <a:t> </a:t>
            </a:r>
            <a:r>
              <a:rPr lang="sl-SI" dirty="0" err="1" smtClean="0">
                <a:solidFill>
                  <a:srgbClr val="C00000"/>
                </a:solidFill>
              </a:rPr>
              <a:t>Networks</a:t>
            </a:r>
            <a:endParaRPr lang="en-GB" dirty="0" smtClean="0">
              <a:solidFill>
                <a:srgbClr val="C00000"/>
              </a:solidFill>
            </a:endParaRPr>
          </a:p>
        </p:txBody>
      </p:sp>
      <p:sp>
        <p:nvSpPr>
          <p:cNvPr id="2054" name="Line 4"/>
          <p:cNvSpPr>
            <a:spLocks noChangeShapeType="1"/>
          </p:cNvSpPr>
          <p:nvPr/>
        </p:nvSpPr>
        <p:spPr bwMode="auto">
          <a:xfrm>
            <a:off x="250825" y="1268413"/>
            <a:ext cx="864235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55" name="Rectangle 6"/>
          <p:cNvSpPr>
            <a:spLocks noChangeArrowheads="1"/>
          </p:cNvSpPr>
          <p:nvPr/>
        </p:nvSpPr>
        <p:spPr bwMode="auto">
          <a:xfrm>
            <a:off x="1908175" y="1708150"/>
            <a:ext cx="6778625" cy="467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457200" indent="-457200">
              <a:spcBef>
                <a:spcPct val="20000"/>
              </a:spcBef>
            </a:pPr>
            <a:r>
              <a:rPr lang="en-US" sz="2400" dirty="0">
                <a:solidFill>
                  <a:srgbClr val="0070C0"/>
                </a:solidFill>
              </a:rPr>
              <a:t>1.1  What is a neural network</a:t>
            </a:r>
            <a:r>
              <a:rPr lang="sl-SI" sz="2400" dirty="0">
                <a:solidFill>
                  <a:srgbClr val="0070C0"/>
                </a:solidFill>
              </a:rPr>
              <a:t>?</a:t>
            </a:r>
          </a:p>
          <a:p>
            <a:pPr marL="457200" indent="-457200">
              <a:spcBef>
                <a:spcPct val="20000"/>
              </a:spcBef>
            </a:pPr>
            <a:r>
              <a:rPr lang="en-US" sz="2400" dirty="0">
                <a:solidFill>
                  <a:srgbClr val="0070C0"/>
                </a:solidFill>
              </a:rPr>
              <a:t>1.2  Biological neural networks</a:t>
            </a:r>
            <a:endParaRPr lang="sl-SI" sz="2400" dirty="0">
              <a:solidFill>
                <a:srgbClr val="0070C0"/>
              </a:solidFill>
            </a:endParaRPr>
          </a:p>
          <a:p>
            <a:pPr marL="457200" indent="-457200">
              <a:spcBef>
                <a:spcPct val="20000"/>
              </a:spcBef>
            </a:pPr>
            <a:r>
              <a:rPr lang="sl-SI" sz="2400" dirty="0">
                <a:solidFill>
                  <a:srgbClr val="0070C0"/>
                </a:solidFill>
              </a:rPr>
              <a:t>1.3  Human </a:t>
            </a:r>
            <a:r>
              <a:rPr lang="sl-SI" sz="2400" dirty="0" err="1">
                <a:solidFill>
                  <a:srgbClr val="0070C0"/>
                </a:solidFill>
              </a:rPr>
              <a:t>nervous</a:t>
            </a:r>
            <a:r>
              <a:rPr lang="sl-SI" sz="2400" dirty="0">
                <a:solidFill>
                  <a:srgbClr val="0070C0"/>
                </a:solidFill>
              </a:rPr>
              <a:t> </a:t>
            </a:r>
            <a:r>
              <a:rPr lang="sl-SI" sz="2400" dirty="0" err="1">
                <a:solidFill>
                  <a:srgbClr val="0070C0"/>
                </a:solidFill>
              </a:rPr>
              <a:t>system</a:t>
            </a:r>
            <a:endParaRPr lang="en-US" sz="2400" dirty="0">
              <a:solidFill>
                <a:srgbClr val="0070C0"/>
              </a:solidFill>
            </a:endParaRPr>
          </a:p>
          <a:p>
            <a:pPr marL="457200" indent="-457200">
              <a:spcBef>
                <a:spcPct val="20000"/>
              </a:spcBef>
            </a:pPr>
            <a:r>
              <a:rPr lang="en-US" sz="2400" dirty="0">
                <a:solidFill>
                  <a:srgbClr val="0070C0"/>
                </a:solidFill>
              </a:rPr>
              <a:t>1.</a:t>
            </a:r>
            <a:r>
              <a:rPr lang="sl-SI" sz="2400" dirty="0">
                <a:solidFill>
                  <a:srgbClr val="0070C0"/>
                </a:solidFill>
              </a:rPr>
              <a:t>4</a:t>
            </a:r>
            <a:r>
              <a:rPr lang="en-US" sz="2400" dirty="0">
                <a:solidFill>
                  <a:srgbClr val="0070C0"/>
                </a:solidFill>
              </a:rPr>
              <a:t>  Artificial neural networks</a:t>
            </a:r>
            <a:endParaRPr lang="sl-SI" sz="2400" dirty="0">
              <a:solidFill>
                <a:srgbClr val="0070C0"/>
              </a:solidFill>
            </a:endParaRPr>
          </a:p>
          <a:p>
            <a:pPr marL="457200" indent="-457200">
              <a:spcBef>
                <a:spcPct val="20000"/>
              </a:spcBef>
            </a:pPr>
            <a:r>
              <a:rPr lang="sl-SI" sz="2400" dirty="0">
                <a:solidFill>
                  <a:srgbClr val="0070C0"/>
                </a:solidFill>
              </a:rPr>
              <a:t>1.5  </a:t>
            </a:r>
            <a:r>
              <a:rPr lang="sl-SI" sz="2400" dirty="0" err="1">
                <a:solidFill>
                  <a:srgbClr val="0070C0"/>
                </a:solidFill>
              </a:rPr>
              <a:t>Benefits</a:t>
            </a:r>
            <a:r>
              <a:rPr lang="sl-SI" sz="2400" dirty="0">
                <a:solidFill>
                  <a:srgbClr val="0070C0"/>
                </a:solidFill>
              </a:rPr>
              <a:t> of </a:t>
            </a:r>
            <a:r>
              <a:rPr lang="sl-SI" sz="2400" dirty="0" err="1">
                <a:solidFill>
                  <a:srgbClr val="0070C0"/>
                </a:solidFill>
              </a:rPr>
              <a:t>neural</a:t>
            </a:r>
            <a:r>
              <a:rPr lang="sl-SI" sz="2400" dirty="0">
                <a:solidFill>
                  <a:srgbClr val="0070C0"/>
                </a:solidFill>
              </a:rPr>
              <a:t> </a:t>
            </a:r>
            <a:r>
              <a:rPr lang="sl-SI" sz="2400" dirty="0" err="1">
                <a:solidFill>
                  <a:srgbClr val="0070C0"/>
                </a:solidFill>
              </a:rPr>
              <a:t>networks</a:t>
            </a:r>
            <a:r>
              <a:rPr lang="sl-SI" sz="2400" dirty="0">
                <a:solidFill>
                  <a:srgbClr val="0070C0"/>
                </a:solidFill>
              </a:rPr>
              <a:t> </a:t>
            </a:r>
          </a:p>
          <a:p>
            <a:pPr marL="457200" indent="-457200">
              <a:spcBef>
                <a:spcPct val="20000"/>
              </a:spcBef>
            </a:pPr>
            <a:r>
              <a:rPr lang="sl-SI" sz="2400" dirty="0">
                <a:solidFill>
                  <a:srgbClr val="0070C0"/>
                </a:solidFill>
              </a:rPr>
              <a:t>1.6  </a:t>
            </a:r>
            <a:r>
              <a:rPr lang="en-GB" sz="2400" dirty="0">
                <a:solidFill>
                  <a:srgbClr val="0070C0"/>
                </a:solidFill>
              </a:rPr>
              <a:t>Brief history of neural networks </a:t>
            </a:r>
            <a:endParaRPr lang="sl-SI" sz="2400" dirty="0">
              <a:solidFill>
                <a:srgbClr val="0070C0"/>
              </a:solidFill>
            </a:endParaRPr>
          </a:p>
          <a:p>
            <a:pPr marL="457200" indent="-457200">
              <a:spcBef>
                <a:spcPct val="20000"/>
              </a:spcBef>
            </a:pPr>
            <a:r>
              <a:rPr lang="sl-SI" sz="2400" dirty="0">
                <a:solidFill>
                  <a:srgbClr val="0070C0"/>
                </a:solidFill>
              </a:rPr>
              <a:t>1.7  </a:t>
            </a:r>
            <a:r>
              <a:rPr lang="sl-SI" sz="2400" dirty="0" err="1">
                <a:solidFill>
                  <a:srgbClr val="0070C0"/>
                </a:solidFill>
              </a:rPr>
              <a:t>Applications</a:t>
            </a:r>
            <a:r>
              <a:rPr lang="sl-SI" sz="2400" dirty="0">
                <a:solidFill>
                  <a:srgbClr val="0070C0"/>
                </a:solidFill>
              </a:rPr>
              <a:t> of </a:t>
            </a:r>
            <a:r>
              <a:rPr lang="sl-SI" sz="2400" dirty="0" err="1">
                <a:solidFill>
                  <a:srgbClr val="0070C0"/>
                </a:solidFill>
              </a:rPr>
              <a:t>neural</a:t>
            </a:r>
            <a:r>
              <a:rPr lang="sl-SI" sz="2400" dirty="0">
                <a:solidFill>
                  <a:srgbClr val="0070C0"/>
                </a:solidFill>
              </a:rPr>
              <a:t> </a:t>
            </a:r>
            <a:r>
              <a:rPr lang="sl-SI" sz="2400" dirty="0" err="1" smtClean="0">
                <a:solidFill>
                  <a:srgbClr val="0070C0"/>
                </a:solidFill>
              </a:rPr>
              <a:t>networks</a:t>
            </a:r>
            <a:endParaRPr lang="sl-SI" sz="2400" dirty="0">
              <a:solidFill>
                <a:srgbClr val="0070C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pPr>
              <a:defRPr/>
            </a:pPr>
            <a:r>
              <a:rPr lang="sl-SI" dirty="0"/>
              <a:t>© 2022</a:t>
            </a:r>
          </a:p>
        </p:txBody>
      </p:sp>
      <p:sp>
        <p:nvSpPr>
          <p:cNvPr id="11267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sl-SI" smtClean="0"/>
              <a:t>NEURAL NETWORKS  (1) Introduction to Neural Networks</a:t>
            </a:r>
            <a:endParaRPr lang="en-US" smtClean="0">
              <a:cs typeface="Arial" charset="0"/>
            </a:endParaRPr>
          </a:p>
        </p:txBody>
      </p:sp>
      <p:sp>
        <p:nvSpPr>
          <p:cNvPr id="1126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r>
              <a:rPr lang="sl-SI" smtClean="0"/>
              <a:t>#</a:t>
            </a:r>
            <a:fld id="{17A9D3B4-FF89-49AE-813B-3A0B9B4A79A2}" type="slidenum">
              <a:rPr lang="sl-SI" smtClean="0"/>
              <a:pPr/>
              <a:t>10</a:t>
            </a:fld>
            <a:endParaRPr lang="sl-SI" smtClean="0"/>
          </a:p>
        </p:txBody>
      </p:sp>
      <p:sp>
        <p:nvSpPr>
          <p:cNvPr id="1126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sl-SI" smtClean="0"/>
              <a:t>1.3  Human nervous system</a:t>
            </a:r>
            <a:endParaRPr lang="en-GB" smtClean="0"/>
          </a:p>
        </p:txBody>
      </p:sp>
      <p:sp>
        <p:nvSpPr>
          <p:cNvPr id="1127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557338"/>
            <a:ext cx="8507413" cy="4754562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sl-SI" sz="2000" dirty="0" smtClean="0"/>
              <a:t>Human </a:t>
            </a:r>
            <a:r>
              <a:rPr lang="sl-SI" sz="2000" dirty="0" err="1" smtClean="0"/>
              <a:t>nervous</a:t>
            </a:r>
            <a:r>
              <a:rPr lang="sl-SI" sz="2000" dirty="0" smtClean="0"/>
              <a:t> </a:t>
            </a:r>
            <a:r>
              <a:rPr lang="sl-SI" sz="2000" dirty="0" err="1" smtClean="0"/>
              <a:t>system</a:t>
            </a:r>
            <a:r>
              <a:rPr lang="sl-SI" sz="2000" dirty="0" smtClean="0"/>
              <a:t> </a:t>
            </a:r>
            <a:r>
              <a:rPr lang="sl-SI" sz="2000" dirty="0" err="1" smtClean="0"/>
              <a:t>can</a:t>
            </a:r>
            <a:r>
              <a:rPr lang="sl-SI" sz="2000" dirty="0" smtClean="0"/>
              <a:t> be </a:t>
            </a:r>
            <a:r>
              <a:rPr lang="sl-SI" sz="2000" dirty="0" err="1" smtClean="0"/>
              <a:t>represented</a:t>
            </a:r>
            <a:r>
              <a:rPr lang="sl-SI" sz="2000" dirty="0" smtClean="0"/>
              <a:t> </a:t>
            </a:r>
            <a:r>
              <a:rPr lang="sl-SI" sz="2000" dirty="0" err="1" smtClean="0"/>
              <a:t>by</a:t>
            </a:r>
            <a:r>
              <a:rPr lang="sl-SI" sz="2000" dirty="0" smtClean="0"/>
              <a:t> </a:t>
            </a:r>
            <a:r>
              <a:rPr lang="sl-SI" sz="2000" dirty="0" err="1" smtClean="0"/>
              <a:t>three</a:t>
            </a:r>
            <a:r>
              <a:rPr lang="sl-SI" sz="2000" dirty="0" smtClean="0"/>
              <a:t> </a:t>
            </a:r>
            <a:r>
              <a:rPr lang="sl-SI" sz="2000" dirty="0" err="1" smtClean="0"/>
              <a:t>stages</a:t>
            </a:r>
            <a:r>
              <a:rPr lang="sl-SI" sz="2000" dirty="0" smtClean="0"/>
              <a:t>:</a:t>
            </a:r>
          </a:p>
          <a:p>
            <a:pPr eaLnBrk="1" hangingPunct="1">
              <a:lnSpc>
                <a:spcPct val="90000"/>
              </a:lnSpc>
            </a:pPr>
            <a:endParaRPr lang="sl-SI" dirty="0" smtClean="0"/>
          </a:p>
          <a:p>
            <a:pPr eaLnBrk="1" hangingPunct="1">
              <a:lnSpc>
                <a:spcPct val="90000"/>
              </a:lnSpc>
            </a:pPr>
            <a:endParaRPr lang="sl-SI" dirty="0" smtClean="0"/>
          </a:p>
          <a:p>
            <a:pPr eaLnBrk="1" hangingPunct="1">
              <a:lnSpc>
                <a:spcPct val="90000"/>
              </a:lnSpc>
            </a:pPr>
            <a:endParaRPr lang="sl-SI" dirty="0" smtClean="0"/>
          </a:p>
          <a:p>
            <a:pPr eaLnBrk="1" hangingPunct="1">
              <a:lnSpc>
                <a:spcPct val="90000"/>
              </a:lnSpc>
            </a:pPr>
            <a:endParaRPr lang="sl-SI" dirty="0" smtClean="0"/>
          </a:p>
          <a:p>
            <a:pPr eaLnBrk="1" hangingPunct="1">
              <a:lnSpc>
                <a:spcPct val="90000"/>
              </a:lnSpc>
            </a:pPr>
            <a:endParaRPr lang="sl-SI" dirty="0" smtClean="0"/>
          </a:p>
          <a:p>
            <a:pPr eaLnBrk="1" hangingPunct="1">
              <a:lnSpc>
                <a:spcPct val="90000"/>
              </a:lnSpc>
            </a:pPr>
            <a:r>
              <a:rPr lang="sl-SI" sz="2000" dirty="0" err="1" smtClean="0"/>
              <a:t>Receptors</a:t>
            </a:r>
            <a:endParaRPr lang="sl-SI" sz="2000" dirty="0" smtClean="0"/>
          </a:p>
          <a:p>
            <a:pPr lvl="1" eaLnBrk="1" hangingPunct="1">
              <a:lnSpc>
                <a:spcPct val="90000"/>
              </a:lnSpc>
            </a:pPr>
            <a:r>
              <a:rPr lang="sl-SI" dirty="0" err="1" smtClean="0"/>
              <a:t>collect</a:t>
            </a:r>
            <a:r>
              <a:rPr lang="sl-SI" dirty="0" smtClean="0"/>
              <a:t> </a:t>
            </a:r>
            <a:r>
              <a:rPr lang="sl-SI" dirty="0" err="1" smtClean="0"/>
              <a:t>information</a:t>
            </a:r>
            <a:r>
              <a:rPr lang="sl-SI" dirty="0" smtClean="0"/>
              <a:t> </a:t>
            </a:r>
            <a:r>
              <a:rPr lang="sl-SI" dirty="0" err="1" smtClean="0"/>
              <a:t>from</a:t>
            </a:r>
            <a:r>
              <a:rPr lang="sl-SI" dirty="0" smtClean="0"/>
              <a:t> </a:t>
            </a:r>
            <a:r>
              <a:rPr lang="sl-SI" dirty="0" err="1" smtClean="0"/>
              <a:t>the</a:t>
            </a:r>
            <a:r>
              <a:rPr lang="sl-SI" dirty="0" smtClean="0"/>
              <a:t> </a:t>
            </a:r>
            <a:r>
              <a:rPr lang="sl-SI" dirty="0" err="1" smtClean="0"/>
              <a:t>environment</a:t>
            </a:r>
            <a:r>
              <a:rPr lang="sl-SI" dirty="0" smtClean="0"/>
              <a:t> (</a:t>
            </a:r>
            <a:r>
              <a:rPr lang="sl-SI" dirty="0" err="1" smtClean="0"/>
              <a:t>photons</a:t>
            </a:r>
            <a:r>
              <a:rPr lang="sl-SI" dirty="0" smtClean="0"/>
              <a:t> on </a:t>
            </a:r>
            <a:r>
              <a:rPr lang="sl-SI" dirty="0" err="1" smtClean="0"/>
              <a:t>the</a:t>
            </a:r>
            <a:r>
              <a:rPr lang="sl-SI" dirty="0" smtClean="0"/>
              <a:t> retina, </a:t>
            </a:r>
            <a:r>
              <a:rPr lang="sl-SI" dirty="0" err="1" smtClean="0"/>
              <a:t>tactile</a:t>
            </a:r>
            <a:r>
              <a:rPr lang="sl-SI" dirty="0" smtClean="0"/>
              <a:t> info, ...)</a:t>
            </a:r>
          </a:p>
          <a:p>
            <a:pPr lvl="4" eaLnBrk="1" hangingPunct="1">
              <a:lnSpc>
                <a:spcPct val="90000"/>
              </a:lnSpc>
            </a:pPr>
            <a:endParaRPr lang="sl-SI" dirty="0" smtClean="0"/>
          </a:p>
          <a:p>
            <a:pPr eaLnBrk="1" hangingPunct="1">
              <a:lnSpc>
                <a:spcPct val="90000"/>
              </a:lnSpc>
            </a:pPr>
            <a:r>
              <a:rPr lang="sl-SI" sz="2000" dirty="0" err="1" smtClean="0"/>
              <a:t>Effectors</a:t>
            </a:r>
            <a:endParaRPr lang="sl-SI" sz="2000" dirty="0" smtClean="0"/>
          </a:p>
          <a:p>
            <a:pPr lvl="1" eaLnBrk="1" hangingPunct="1">
              <a:lnSpc>
                <a:spcPct val="90000"/>
              </a:lnSpc>
            </a:pPr>
            <a:r>
              <a:rPr lang="sl-SI" dirty="0" err="1" smtClean="0"/>
              <a:t>generate</a:t>
            </a:r>
            <a:r>
              <a:rPr lang="sl-SI" dirty="0" smtClean="0"/>
              <a:t> </a:t>
            </a:r>
            <a:r>
              <a:rPr lang="sl-SI" dirty="0" err="1" smtClean="0"/>
              <a:t>interactions</a:t>
            </a:r>
            <a:r>
              <a:rPr lang="sl-SI" dirty="0" smtClean="0"/>
              <a:t> </a:t>
            </a:r>
            <a:r>
              <a:rPr lang="sl-SI" dirty="0" err="1" smtClean="0"/>
              <a:t>with</a:t>
            </a:r>
            <a:r>
              <a:rPr lang="sl-SI" dirty="0" smtClean="0"/>
              <a:t> </a:t>
            </a:r>
            <a:r>
              <a:rPr lang="sl-SI" dirty="0" err="1" smtClean="0"/>
              <a:t>the</a:t>
            </a:r>
            <a:r>
              <a:rPr lang="sl-SI" dirty="0" smtClean="0"/>
              <a:t> </a:t>
            </a:r>
            <a:r>
              <a:rPr lang="sl-SI" dirty="0" err="1" smtClean="0"/>
              <a:t>environment</a:t>
            </a:r>
            <a:r>
              <a:rPr lang="sl-SI" dirty="0" smtClean="0"/>
              <a:t> (</a:t>
            </a:r>
            <a:r>
              <a:rPr lang="sl-SI" dirty="0" err="1" smtClean="0"/>
              <a:t>muscle</a:t>
            </a:r>
            <a:r>
              <a:rPr lang="sl-SI" dirty="0" smtClean="0"/>
              <a:t> </a:t>
            </a:r>
            <a:r>
              <a:rPr lang="sl-SI" dirty="0" err="1" smtClean="0"/>
              <a:t>activation</a:t>
            </a:r>
            <a:r>
              <a:rPr lang="sl-SI" dirty="0" smtClean="0"/>
              <a:t>, ...)</a:t>
            </a:r>
          </a:p>
          <a:p>
            <a:pPr lvl="4" eaLnBrk="1" hangingPunct="1">
              <a:lnSpc>
                <a:spcPct val="90000"/>
              </a:lnSpc>
            </a:pPr>
            <a:endParaRPr lang="sl-SI" dirty="0" smtClean="0"/>
          </a:p>
          <a:p>
            <a:pPr eaLnBrk="1" hangingPunct="1">
              <a:lnSpc>
                <a:spcPct val="90000"/>
              </a:lnSpc>
            </a:pPr>
            <a:r>
              <a:rPr lang="sl-SI" sz="2000" dirty="0" err="1" smtClean="0"/>
              <a:t>Flow</a:t>
            </a:r>
            <a:r>
              <a:rPr lang="sl-SI" sz="2000" dirty="0" smtClean="0"/>
              <a:t> of </a:t>
            </a:r>
            <a:r>
              <a:rPr lang="sl-SI" sz="2000" dirty="0" err="1" smtClean="0"/>
              <a:t>information</a:t>
            </a:r>
            <a:endParaRPr lang="sl-SI" sz="2000" dirty="0" smtClean="0"/>
          </a:p>
          <a:p>
            <a:pPr lvl="1" eaLnBrk="1" hangingPunct="1">
              <a:lnSpc>
                <a:spcPct val="90000"/>
              </a:lnSpc>
            </a:pPr>
            <a:r>
              <a:rPr lang="sl-SI" dirty="0" err="1" smtClean="0"/>
              <a:t>feedforward</a:t>
            </a:r>
            <a:r>
              <a:rPr lang="sl-SI" dirty="0" smtClean="0"/>
              <a:t> &amp; </a:t>
            </a:r>
            <a:r>
              <a:rPr lang="sl-SI" dirty="0" err="1" smtClean="0"/>
              <a:t>feedback</a:t>
            </a:r>
            <a:endParaRPr lang="sl-SI" dirty="0" smtClean="0"/>
          </a:p>
          <a:p>
            <a:pPr lvl="1" eaLnBrk="1" hangingPunct="1">
              <a:lnSpc>
                <a:spcPct val="90000"/>
              </a:lnSpc>
              <a:buFontTx/>
              <a:buNone/>
            </a:pPr>
            <a:endParaRPr lang="sl-SI" dirty="0" smtClean="0"/>
          </a:p>
        </p:txBody>
      </p:sp>
      <p:grpSp>
        <p:nvGrpSpPr>
          <p:cNvPr id="11271" name="Group 5"/>
          <p:cNvGrpSpPr>
            <a:grpSpLocks/>
          </p:cNvGrpSpPr>
          <p:nvPr/>
        </p:nvGrpSpPr>
        <p:grpSpPr bwMode="auto">
          <a:xfrm>
            <a:off x="900113" y="2420938"/>
            <a:ext cx="7180262" cy="1020762"/>
            <a:chOff x="476" y="2251"/>
            <a:chExt cx="4523" cy="643"/>
          </a:xfrm>
        </p:grpSpPr>
        <p:sp>
          <p:nvSpPr>
            <p:cNvPr id="11273" name="Rectangle 6"/>
            <p:cNvSpPr>
              <a:spLocks noChangeArrowheads="1"/>
            </p:cNvSpPr>
            <p:nvPr/>
          </p:nvSpPr>
          <p:spPr bwMode="auto">
            <a:xfrm>
              <a:off x="3371" y="2251"/>
              <a:ext cx="635" cy="635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74" name="Rectangle 7"/>
            <p:cNvSpPr>
              <a:spLocks noChangeArrowheads="1"/>
            </p:cNvSpPr>
            <p:nvPr/>
          </p:nvSpPr>
          <p:spPr bwMode="auto">
            <a:xfrm>
              <a:off x="2373" y="2251"/>
              <a:ext cx="635" cy="635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75" name="Rectangle 8"/>
            <p:cNvSpPr>
              <a:spLocks noChangeArrowheads="1"/>
            </p:cNvSpPr>
            <p:nvPr/>
          </p:nvSpPr>
          <p:spPr bwMode="auto">
            <a:xfrm>
              <a:off x="1383" y="2259"/>
              <a:ext cx="635" cy="635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76" name="Text Box 9"/>
            <p:cNvSpPr txBox="1">
              <a:spLocks noChangeArrowheads="1"/>
            </p:cNvSpPr>
            <p:nvPr/>
          </p:nvSpPr>
          <p:spPr bwMode="auto">
            <a:xfrm>
              <a:off x="476" y="2478"/>
              <a:ext cx="4523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sl-SI" sz="1400"/>
                <a:t>Stimulus               Receptors		                    Effectors	              Response</a:t>
              </a:r>
              <a:endParaRPr lang="en-GB" sz="1400"/>
            </a:p>
          </p:txBody>
        </p:sp>
        <p:sp>
          <p:nvSpPr>
            <p:cNvPr id="11277" name="Text Box 10"/>
            <p:cNvSpPr txBox="1">
              <a:spLocks noChangeArrowheads="1"/>
            </p:cNvSpPr>
            <p:nvPr/>
          </p:nvSpPr>
          <p:spPr bwMode="auto">
            <a:xfrm>
              <a:off x="2335" y="2387"/>
              <a:ext cx="726" cy="3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sl-SI" sz="1400"/>
                <a:t>Neural net</a:t>
              </a:r>
            </a:p>
            <a:p>
              <a:pPr algn="ctr"/>
              <a:r>
                <a:rPr lang="sl-SI" sz="1400"/>
                <a:t>(Brain)</a:t>
              </a:r>
              <a:endParaRPr lang="en-GB" sz="1400"/>
            </a:p>
          </p:txBody>
        </p:sp>
        <p:sp>
          <p:nvSpPr>
            <p:cNvPr id="11278" name="Line 11"/>
            <p:cNvSpPr>
              <a:spLocks noChangeShapeType="1"/>
            </p:cNvSpPr>
            <p:nvPr/>
          </p:nvSpPr>
          <p:spPr bwMode="auto">
            <a:xfrm>
              <a:off x="1020" y="2568"/>
              <a:ext cx="36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279" name="Line 12"/>
            <p:cNvSpPr>
              <a:spLocks noChangeShapeType="1"/>
            </p:cNvSpPr>
            <p:nvPr/>
          </p:nvSpPr>
          <p:spPr bwMode="auto">
            <a:xfrm>
              <a:off x="4006" y="2568"/>
              <a:ext cx="36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280" name="Line 13"/>
            <p:cNvSpPr>
              <a:spLocks noChangeShapeType="1"/>
            </p:cNvSpPr>
            <p:nvPr/>
          </p:nvSpPr>
          <p:spPr bwMode="auto">
            <a:xfrm>
              <a:off x="2018" y="2432"/>
              <a:ext cx="36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281" name="Line 14"/>
            <p:cNvSpPr>
              <a:spLocks noChangeShapeType="1"/>
            </p:cNvSpPr>
            <p:nvPr/>
          </p:nvSpPr>
          <p:spPr bwMode="auto">
            <a:xfrm>
              <a:off x="3011" y="2432"/>
              <a:ext cx="36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282" name="Line 15"/>
            <p:cNvSpPr>
              <a:spLocks noChangeShapeType="1"/>
            </p:cNvSpPr>
            <p:nvPr/>
          </p:nvSpPr>
          <p:spPr bwMode="auto">
            <a:xfrm>
              <a:off x="2010" y="2704"/>
              <a:ext cx="36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283" name="Line 16"/>
            <p:cNvSpPr>
              <a:spLocks noChangeShapeType="1"/>
            </p:cNvSpPr>
            <p:nvPr/>
          </p:nvSpPr>
          <p:spPr bwMode="auto">
            <a:xfrm>
              <a:off x="3008" y="2704"/>
              <a:ext cx="36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1272" name="Line 17"/>
          <p:cNvSpPr>
            <a:spLocks noChangeShapeType="1"/>
          </p:cNvSpPr>
          <p:nvPr/>
        </p:nvSpPr>
        <p:spPr bwMode="auto">
          <a:xfrm>
            <a:off x="250825" y="1268413"/>
            <a:ext cx="864235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pPr>
              <a:defRPr/>
            </a:pPr>
            <a:r>
              <a:rPr lang="sl-SI" dirty="0"/>
              <a:t>© 2022</a:t>
            </a:r>
          </a:p>
        </p:txBody>
      </p:sp>
      <p:sp>
        <p:nvSpPr>
          <p:cNvPr id="12291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sl-SI" smtClean="0"/>
              <a:t>NEURAL NETWORKS  (1) Introduction to Neural Networks</a:t>
            </a:r>
            <a:endParaRPr lang="en-US" smtClean="0">
              <a:cs typeface="Arial" charset="0"/>
            </a:endParaRPr>
          </a:p>
        </p:txBody>
      </p:sp>
      <p:sp>
        <p:nvSpPr>
          <p:cNvPr id="1229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r>
              <a:rPr lang="sl-SI" smtClean="0"/>
              <a:t>#</a:t>
            </a:r>
            <a:fld id="{C54BD0D4-B9B6-4438-987F-53D9085A4922}" type="slidenum">
              <a:rPr lang="sl-SI" smtClean="0"/>
              <a:pPr/>
              <a:t>11</a:t>
            </a:fld>
            <a:endParaRPr lang="sl-SI" smtClean="0"/>
          </a:p>
        </p:txBody>
      </p:sp>
      <p:sp>
        <p:nvSpPr>
          <p:cNvPr id="122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sl-SI" smtClean="0"/>
              <a:t>Human brain</a:t>
            </a:r>
            <a:endParaRPr lang="en-GB" smtClean="0"/>
          </a:p>
        </p:txBody>
      </p:sp>
      <p:sp>
        <p:nvSpPr>
          <p:cNvPr id="122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7544" y="1272183"/>
            <a:ext cx="3899346" cy="5037137"/>
          </a:xfrm>
        </p:spPr>
        <p:txBody>
          <a:bodyPr/>
          <a:lstStyle/>
          <a:p>
            <a:pPr marL="0" indent="0" eaLnBrk="1" hangingPunct="1">
              <a:buFontTx/>
              <a:buNone/>
            </a:pPr>
            <a:r>
              <a:rPr lang="sl-SI" sz="1600" b="1" smtClean="0"/>
              <a:t>Human activity is regulated by	</a:t>
            </a:r>
            <a:r>
              <a:rPr lang="sl-SI" sz="1600" smtClean="0"/>
              <a:t> a nervous system:</a:t>
            </a:r>
          </a:p>
          <a:p>
            <a:pPr lvl="2" eaLnBrk="1" hangingPunct="1"/>
            <a:endParaRPr lang="sl-SI" sz="600" smtClean="0"/>
          </a:p>
          <a:p>
            <a:pPr eaLnBrk="1" hangingPunct="1"/>
            <a:r>
              <a:rPr lang="sl-SI" sz="1600" smtClean="0"/>
              <a:t>C</a:t>
            </a:r>
            <a:r>
              <a:rPr lang="en-GB" sz="1600" smtClean="0"/>
              <a:t>entral nervous system</a:t>
            </a:r>
            <a:endParaRPr lang="sl-SI" sz="1600" smtClean="0"/>
          </a:p>
          <a:p>
            <a:pPr lvl="1" eaLnBrk="1" hangingPunct="1"/>
            <a:r>
              <a:rPr lang="sl-SI" sz="1400" smtClean="0"/>
              <a:t>Brain</a:t>
            </a:r>
          </a:p>
          <a:p>
            <a:pPr lvl="1" eaLnBrk="1" hangingPunct="1"/>
            <a:r>
              <a:rPr lang="sl-SI" sz="1400" smtClean="0"/>
              <a:t>S</a:t>
            </a:r>
            <a:r>
              <a:rPr lang="en-GB" sz="1400" smtClean="0"/>
              <a:t>pinal cord</a:t>
            </a:r>
            <a:r>
              <a:rPr lang="sl-SI" sz="1400" smtClean="0"/>
              <a:t> </a:t>
            </a:r>
          </a:p>
          <a:p>
            <a:pPr eaLnBrk="1" hangingPunct="1"/>
            <a:r>
              <a:rPr lang="sl-SI" sz="1600" smtClean="0"/>
              <a:t>P</a:t>
            </a:r>
            <a:r>
              <a:rPr lang="en-GB" sz="1600" smtClean="0"/>
              <a:t>eripheral nervous system</a:t>
            </a:r>
            <a:endParaRPr lang="sl-SI" sz="1600" smtClean="0"/>
          </a:p>
        </p:txBody>
      </p:sp>
      <p:sp>
        <p:nvSpPr>
          <p:cNvPr id="12297" name="Rectangle 6"/>
          <p:cNvSpPr>
            <a:spLocks noChangeArrowheads="1"/>
          </p:cNvSpPr>
          <p:nvPr/>
        </p:nvSpPr>
        <p:spPr bwMode="auto">
          <a:xfrm>
            <a:off x="107950" y="3807563"/>
            <a:ext cx="4330700" cy="2625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742950" lvl="1" indent="-285750">
              <a:spcBef>
                <a:spcPct val="20000"/>
              </a:spcBef>
            </a:pPr>
            <a:r>
              <a:rPr lang="sl-SI" sz="1600" dirty="0">
                <a:cs typeface="Arial" charset="0"/>
              </a:rPr>
              <a:t>≈</a:t>
            </a:r>
            <a:r>
              <a:rPr lang="sl-SI" sz="1600" dirty="0"/>
              <a:t> 10</a:t>
            </a:r>
            <a:r>
              <a:rPr lang="sl-SI" sz="1600" baseline="30000" dirty="0"/>
              <a:t>10</a:t>
            </a:r>
            <a:r>
              <a:rPr lang="sl-SI" sz="1600" dirty="0"/>
              <a:t> </a:t>
            </a:r>
            <a:r>
              <a:rPr lang="sl-SI" sz="1600" dirty="0" err="1"/>
              <a:t>neurons</a:t>
            </a:r>
            <a:r>
              <a:rPr lang="sl-SI" sz="1600" dirty="0"/>
              <a:t> in </a:t>
            </a:r>
            <a:r>
              <a:rPr lang="sl-SI" sz="1600" dirty="0" err="1"/>
              <a:t>the</a:t>
            </a:r>
            <a:r>
              <a:rPr lang="sl-SI" sz="1600" dirty="0"/>
              <a:t> </a:t>
            </a:r>
            <a:r>
              <a:rPr lang="sl-SI" sz="1600" dirty="0" err="1"/>
              <a:t>brain</a:t>
            </a:r>
            <a:endParaRPr lang="sl-SI" sz="1600" dirty="0"/>
          </a:p>
          <a:p>
            <a:pPr marL="742950" lvl="1" indent="-285750">
              <a:spcBef>
                <a:spcPct val="20000"/>
              </a:spcBef>
            </a:pPr>
            <a:r>
              <a:rPr lang="sl-SI" sz="1600" dirty="0">
                <a:cs typeface="Arial" charset="0"/>
              </a:rPr>
              <a:t>≈</a:t>
            </a:r>
            <a:r>
              <a:rPr lang="sl-SI" sz="1600" dirty="0"/>
              <a:t> 10</a:t>
            </a:r>
            <a:r>
              <a:rPr lang="sl-SI" sz="1600" baseline="30000" dirty="0"/>
              <a:t>4</a:t>
            </a:r>
            <a:r>
              <a:rPr lang="sl-SI" sz="1600" dirty="0"/>
              <a:t> </a:t>
            </a:r>
            <a:r>
              <a:rPr lang="sl-SI" sz="1600" dirty="0" err="1"/>
              <a:t>synapses</a:t>
            </a:r>
            <a:r>
              <a:rPr lang="sl-SI" sz="1600" dirty="0"/>
              <a:t> per </a:t>
            </a:r>
            <a:r>
              <a:rPr lang="sl-SI" sz="1600" dirty="0" err="1"/>
              <a:t>neuron</a:t>
            </a:r>
            <a:endParaRPr lang="sl-SI" sz="1600" dirty="0"/>
          </a:p>
          <a:p>
            <a:pPr marL="742950" lvl="1" indent="-285750">
              <a:spcBef>
                <a:spcPct val="20000"/>
              </a:spcBef>
            </a:pPr>
            <a:r>
              <a:rPr lang="sl-SI" sz="1600" dirty="0">
                <a:cs typeface="Arial" charset="0"/>
              </a:rPr>
              <a:t>≈</a:t>
            </a:r>
            <a:r>
              <a:rPr lang="sl-SI" sz="1600" dirty="0"/>
              <a:t> 1 ms </a:t>
            </a:r>
            <a:r>
              <a:rPr lang="sl-SI" sz="1600" dirty="0" err="1"/>
              <a:t>processing</a:t>
            </a:r>
            <a:r>
              <a:rPr lang="sl-SI" sz="1600" dirty="0"/>
              <a:t> </a:t>
            </a:r>
            <a:r>
              <a:rPr lang="sl-SI" sz="1600" dirty="0" err="1"/>
              <a:t>speed</a:t>
            </a:r>
            <a:r>
              <a:rPr lang="sl-SI" sz="1600" dirty="0"/>
              <a:t> of a </a:t>
            </a:r>
            <a:r>
              <a:rPr lang="sl-SI" sz="1600" dirty="0" err="1"/>
              <a:t>neuron</a:t>
            </a:r>
            <a:endParaRPr lang="sl-SI" sz="1600" dirty="0"/>
          </a:p>
          <a:p>
            <a:pPr marL="742950" lvl="1" indent="-285750">
              <a:spcBef>
                <a:spcPct val="20000"/>
              </a:spcBef>
            </a:pPr>
            <a:endParaRPr lang="sl-SI" sz="1600" dirty="0"/>
          </a:p>
          <a:p>
            <a:pPr marL="742950" lvl="1" indent="-285750">
              <a:spcBef>
                <a:spcPct val="20000"/>
              </a:spcBef>
              <a:buFont typeface="Wingdings" pitchFamily="2" charset="2"/>
              <a:buChar char="à"/>
            </a:pPr>
            <a:r>
              <a:rPr lang="sl-SI" sz="1600" b="1" dirty="0" err="1">
                <a:solidFill>
                  <a:srgbClr val="3333FF"/>
                </a:solidFill>
                <a:sym typeface="Wingdings" pitchFamily="2" charset="2"/>
              </a:rPr>
              <a:t>Slow</a:t>
            </a:r>
            <a:r>
              <a:rPr lang="sl-SI" sz="1600" b="1" dirty="0">
                <a:solidFill>
                  <a:srgbClr val="3333FF"/>
                </a:solidFill>
                <a:sym typeface="Wingdings" pitchFamily="2" charset="2"/>
              </a:rPr>
              <a:t> </a:t>
            </a:r>
            <a:r>
              <a:rPr lang="sl-SI" sz="1600" b="1" dirty="0" err="1">
                <a:solidFill>
                  <a:srgbClr val="3333FF"/>
                </a:solidFill>
                <a:sym typeface="Wingdings" pitchFamily="2" charset="2"/>
              </a:rPr>
              <a:t>rate</a:t>
            </a:r>
            <a:r>
              <a:rPr lang="sl-SI" sz="1600" b="1" dirty="0">
                <a:solidFill>
                  <a:srgbClr val="3333FF"/>
                </a:solidFill>
                <a:sym typeface="Wingdings" pitchFamily="2" charset="2"/>
              </a:rPr>
              <a:t> of </a:t>
            </a:r>
            <a:r>
              <a:rPr lang="sl-SI" sz="1600" b="1" dirty="0" err="1">
                <a:solidFill>
                  <a:srgbClr val="3333FF"/>
                </a:solidFill>
                <a:sym typeface="Wingdings" pitchFamily="2" charset="2"/>
              </a:rPr>
              <a:t>operation</a:t>
            </a:r>
            <a:endParaRPr lang="sl-SI" sz="1600" b="1" dirty="0">
              <a:solidFill>
                <a:srgbClr val="3333FF"/>
              </a:solidFill>
              <a:sym typeface="Wingdings" pitchFamily="2" charset="2"/>
            </a:endParaRPr>
          </a:p>
          <a:p>
            <a:pPr marL="742950" lvl="1" indent="-285750">
              <a:spcBef>
                <a:spcPct val="20000"/>
              </a:spcBef>
              <a:buFont typeface="Wingdings" pitchFamily="2" charset="2"/>
              <a:buChar char="à"/>
            </a:pPr>
            <a:r>
              <a:rPr lang="sl-SI" sz="1600" b="1" dirty="0" err="1">
                <a:solidFill>
                  <a:srgbClr val="3333FF"/>
                </a:solidFill>
                <a:sym typeface="Wingdings" pitchFamily="2" charset="2"/>
              </a:rPr>
              <a:t>Extrem</a:t>
            </a:r>
            <a:r>
              <a:rPr lang="sl-SI" sz="1600" b="1" dirty="0">
                <a:solidFill>
                  <a:srgbClr val="3333FF"/>
                </a:solidFill>
                <a:sym typeface="Wingdings" pitchFamily="2" charset="2"/>
              </a:rPr>
              <a:t> </a:t>
            </a:r>
            <a:r>
              <a:rPr lang="sl-SI" sz="1600" b="1" dirty="0" err="1">
                <a:solidFill>
                  <a:srgbClr val="3333FF"/>
                </a:solidFill>
                <a:sym typeface="Wingdings" pitchFamily="2" charset="2"/>
              </a:rPr>
              <a:t>number</a:t>
            </a:r>
            <a:r>
              <a:rPr lang="sl-SI" sz="1600" b="1" dirty="0">
                <a:solidFill>
                  <a:srgbClr val="3333FF"/>
                </a:solidFill>
                <a:sym typeface="Wingdings" pitchFamily="2" charset="2"/>
              </a:rPr>
              <a:t> of </a:t>
            </a:r>
            <a:r>
              <a:rPr lang="sl-SI" sz="1600" b="1" dirty="0" err="1">
                <a:solidFill>
                  <a:srgbClr val="3333FF"/>
                </a:solidFill>
                <a:sym typeface="Wingdings" pitchFamily="2" charset="2"/>
              </a:rPr>
              <a:t>processing</a:t>
            </a:r>
            <a:r>
              <a:rPr lang="sl-SI" sz="1600" b="1" dirty="0">
                <a:solidFill>
                  <a:srgbClr val="3333FF"/>
                </a:solidFill>
                <a:sym typeface="Wingdings" pitchFamily="2" charset="2"/>
              </a:rPr>
              <a:t> </a:t>
            </a:r>
            <a:r>
              <a:rPr lang="sl-SI" sz="1600" b="1" dirty="0" err="1">
                <a:solidFill>
                  <a:srgbClr val="3333FF"/>
                </a:solidFill>
                <a:sym typeface="Wingdings" pitchFamily="2" charset="2"/>
              </a:rPr>
              <a:t>units</a:t>
            </a:r>
            <a:r>
              <a:rPr lang="sl-SI" sz="1600" b="1" dirty="0">
                <a:solidFill>
                  <a:srgbClr val="3333FF"/>
                </a:solidFill>
                <a:sym typeface="Wingdings" pitchFamily="2" charset="2"/>
              </a:rPr>
              <a:t> &amp; </a:t>
            </a:r>
            <a:r>
              <a:rPr lang="sl-SI" sz="1600" b="1" dirty="0" err="1">
                <a:solidFill>
                  <a:srgbClr val="3333FF"/>
                </a:solidFill>
                <a:sym typeface="Wingdings" pitchFamily="2" charset="2"/>
              </a:rPr>
              <a:t>interconnections</a:t>
            </a:r>
            <a:endParaRPr lang="sl-SI" sz="1600" b="1" dirty="0">
              <a:solidFill>
                <a:srgbClr val="3333FF"/>
              </a:solidFill>
              <a:sym typeface="Wingdings" pitchFamily="2" charset="2"/>
            </a:endParaRPr>
          </a:p>
          <a:p>
            <a:pPr marL="742950" lvl="1" indent="-285750">
              <a:spcBef>
                <a:spcPct val="20000"/>
              </a:spcBef>
              <a:buFont typeface="Wingdings" pitchFamily="2" charset="2"/>
              <a:buChar char="à"/>
            </a:pPr>
            <a:r>
              <a:rPr lang="sl-SI" sz="1600" b="1" dirty="0" err="1">
                <a:solidFill>
                  <a:srgbClr val="3333FF"/>
                </a:solidFill>
                <a:sym typeface="Wingdings" pitchFamily="2" charset="2"/>
              </a:rPr>
              <a:t>Massive</a:t>
            </a:r>
            <a:r>
              <a:rPr lang="sl-SI" sz="1600" b="1" dirty="0">
                <a:solidFill>
                  <a:srgbClr val="3333FF"/>
                </a:solidFill>
                <a:sym typeface="Wingdings" pitchFamily="2" charset="2"/>
              </a:rPr>
              <a:t> </a:t>
            </a:r>
            <a:r>
              <a:rPr lang="sl-SI" sz="1600" b="1" dirty="0" err="1">
                <a:solidFill>
                  <a:srgbClr val="3333FF"/>
                </a:solidFill>
                <a:sym typeface="Wingdings" pitchFamily="2" charset="2"/>
              </a:rPr>
              <a:t>parallelism</a:t>
            </a:r>
            <a:endParaRPr lang="sl-SI" sz="1600" b="1" dirty="0">
              <a:solidFill>
                <a:srgbClr val="3333FF"/>
              </a:solidFill>
              <a:sym typeface="Wingdings" pitchFamily="2" charset="2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50" t="39920" r="42914" b="1041"/>
          <a:stretch/>
        </p:blipFill>
        <p:spPr>
          <a:xfrm>
            <a:off x="4598860" y="3742821"/>
            <a:ext cx="3444090" cy="2664296"/>
          </a:xfrm>
          <a:prstGeom prst="rect">
            <a:avLst/>
          </a:prstGeom>
        </p:spPr>
      </p:pic>
      <p:pic>
        <p:nvPicPr>
          <p:cNvPr id="2050" name="Picture 2" descr="https://cdn.britannica.com/32/99532-050-04FBC6F0/areas-human-brain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7268" y="713676"/>
            <a:ext cx="4865517" cy="2919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pPr>
              <a:defRPr/>
            </a:pPr>
            <a:r>
              <a:rPr lang="sl-SI" dirty="0"/>
              <a:t>© 2022</a:t>
            </a:r>
          </a:p>
        </p:txBody>
      </p:sp>
      <p:sp>
        <p:nvSpPr>
          <p:cNvPr id="13315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sl-SI" smtClean="0"/>
              <a:t>NEURAL NETWORKS  (1) Introduction to Neural Networks</a:t>
            </a:r>
            <a:endParaRPr lang="en-US" smtClean="0">
              <a:cs typeface="Arial" charset="0"/>
            </a:endParaRPr>
          </a:p>
        </p:txBody>
      </p:sp>
      <p:sp>
        <p:nvSpPr>
          <p:cNvPr id="13316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r>
              <a:rPr lang="sl-SI" smtClean="0"/>
              <a:t>#</a:t>
            </a:r>
            <a:fld id="{0D89C2C8-761C-4102-A733-24DC2A488C7E}" type="slidenum">
              <a:rPr lang="sl-SI" smtClean="0"/>
              <a:pPr/>
              <a:t>12</a:t>
            </a:fld>
            <a:endParaRPr lang="sl-SI" smtClean="0"/>
          </a:p>
        </p:txBody>
      </p:sp>
      <p:sp>
        <p:nvSpPr>
          <p:cNvPr id="1331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sl-SI" smtClean="0"/>
              <a:t>Structural organization of brain</a:t>
            </a:r>
            <a:endParaRPr lang="en-GB" smtClean="0"/>
          </a:p>
        </p:txBody>
      </p:sp>
      <p:sp>
        <p:nvSpPr>
          <p:cNvPr id="1331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20700" y="1268413"/>
            <a:ext cx="3394075" cy="5113337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sl-SI" sz="1800" b="1" smtClean="0"/>
              <a:t>Molecules &amp; Ions</a:t>
            </a:r>
            <a:r>
              <a:rPr lang="sl-SI" sz="1800" smtClean="0"/>
              <a:t> ................</a:t>
            </a:r>
          </a:p>
          <a:p>
            <a:pPr eaLnBrk="1" hangingPunct="1">
              <a:buFontTx/>
              <a:buNone/>
            </a:pPr>
            <a:endParaRPr lang="sl-SI" sz="1800" smtClean="0"/>
          </a:p>
          <a:p>
            <a:pPr eaLnBrk="1" hangingPunct="1">
              <a:buFontTx/>
              <a:buNone/>
            </a:pPr>
            <a:r>
              <a:rPr lang="sl-SI" sz="1800" b="1" smtClean="0"/>
              <a:t>Synapses</a:t>
            </a:r>
            <a:r>
              <a:rPr lang="sl-SI" sz="1800" smtClean="0"/>
              <a:t> ............................</a:t>
            </a:r>
          </a:p>
          <a:p>
            <a:pPr eaLnBrk="1" hangingPunct="1">
              <a:buFontTx/>
              <a:buNone/>
            </a:pPr>
            <a:endParaRPr lang="sl-SI" sz="1800" smtClean="0"/>
          </a:p>
          <a:p>
            <a:pPr eaLnBrk="1" hangingPunct="1">
              <a:buFontTx/>
              <a:buNone/>
            </a:pPr>
            <a:r>
              <a:rPr lang="sl-SI" sz="1800" b="1" smtClean="0"/>
              <a:t>Neural microcircuits</a:t>
            </a:r>
            <a:r>
              <a:rPr lang="sl-SI" sz="1800" smtClean="0"/>
              <a:t> ..........</a:t>
            </a:r>
          </a:p>
          <a:p>
            <a:pPr eaLnBrk="1" hangingPunct="1">
              <a:buFontTx/>
              <a:buNone/>
            </a:pPr>
            <a:endParaRPr lang="sl-SI" sz="1800" smtClean="0"/>
          </a:p>
          <a:p>
            <a:pPr eaLnBrk="1" hangingPunct="1">
              <a:buFontTx/>
              <a:buNone/>
            </a:pPr>
            <a:r>
              <a:rPr lang="sl-SI" sz="1800" b="1" smtClean="0"/>
              <a:t>Dendritic trees</a:t>
            </a:r>
            <a:r>
              <a:rPr lang="sl-SI" sz="1800" smtClean="0"/>
              <a:t> ....................</a:t>
            </a:r>
          </a:p>
          <a:p>
            <a:pPr eaLnBrk="1" hangingPunct="1">
              <a:buFontTx/>
              <a:buNone/>
            </a:pPr>
            <a:endParaRPr lang="sl-SI" sz="1800" smtClean="0"/>
          </a:p>
          <a:p>
            <a:pPr eaLnBrk="1" hangingPunct="1">
              <a:buFontTx/>
              <a:buNone/>
            </a:pPr>
            <a:r>
              <a:rPr lang="sl-SI" sz="1800" b="1" smtClean="0">
                <a:solidFill>
                  <a:srgbClr val="FF0000"/>
                </a:solidFill>
              </a:rPr>
              <a:t>Neurons</a:t>
            </a:r>
            <a:r>
              <a:rPr lang="sl-SI" sz="1800" smtClean="0"/>
              <a:t> ...............................</a:t>
            </a:r>
          </a:p>
          <a:p>
            <a:pPr eaLnBrk="1" hangingPunct="1">
              <a:buFontTx/>
              <a:buNone/>
            </a:pPr>
            <a:endParaRPr lang="sl-SI" sz="1800" smtClean="0"/>
          </a:p>
          <a:p>
            <a:pPr eaLnBrk="1" hangingPunct="1">
              <a:buFontTx/>
              <a:buNone/>
            </a:pPr>
            <a:r>
              <a:rPr lang="sl-SI" sz="1800" b="1" smtClean="0">
                <a:solidFill>
                  <a:srgbClr val="FF0000"/>
                </a:solidFill>
              </a:rPr>
              <a:t>Local circuits</a:t>
            </a:r>
            <a:r>
              <a:rPr lang="sl-SI" sz="1800" smtClean="0"/>
              <a:t> .......................</a:t>
            </a:r>
          </a:p>
          <a:p>
            <a:pPr eaLnBrk="1" hangingPunct="1">
              <a:buFontTx/>
              <a:buNone/>
            </a:pPr>
            <a:endParaRPr lang="sl-SI" sz="1800" smtClean="0"/>
          </a:p>
          <a:p>
            <a:pPr eaLnBrk="1" hangingPunct="1">
              <a:buFontTx/>
              <a:buNone/>
            </a:pPr>
            <a:r>
              <a:rPr lang="sl-SI" sz="1800" b="1" smtClean="0"/>
              <a:t>Interregional circuits</a:t>
            </a:r>
            <a:r>
              <a:rPr lang="sl-SI" sz="1800" smtClean="0"/>
              <a:t> ..........</a:t>
            </a:r>
          </a:p>
          <a:p>
            <a:pPr eaLnBrk="1" hangingPunct="1">
              <a:buFontTx/>
              <a:buNone/>
            </a:pPr>
            <a:endParaRPr lang="sl-SI" sz="1800" smtClean="0"/>
          </a:p>
          <a:p>
            <a:pPr eaLnBrk="1" hangingPunct="1">
              <a:buFontTx/>
              <a:buNone/>
            </a:pPr>
            <a:r>
              <a:rPr lang="sl-SI" sz="1800" b="1" smtClean="0"/>
              <a:t>Central nervous system</a:t>
            </a:r>
            <a:r>
              <a:rPr lang="sl-SI" sz="1800" smtClean="0"/>
              <a:t> .....</a:t>
            </a:r>
            <a:endParaRPr lang="en-GB" sz="1800" smtClean="0"/>
          </a:p>
        </p:txBody>
      </p:sp>
      <p:sp>
        <p:nvSpPr>
          <p:cNvPr id="13319" name="Rectangle 4"/>
          <p:cNvSpPr>
            <a:spLocks noChangeArrowheads="1"/>
          </p:cNvSpPr>
          <p:nvPr/>
        </p:nvSpPr>
        <p:spPr bwMode="auto">
          <a:xfrm>
            <a:off x="3556000" y="1281113"/>
            <a:ext cx="5408613" cy="5113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sl-SI">
                <a:solidFill>
                  <a:srgbClr val="5F5F5F"/>
                </a:solidFill>
              </a:rPr>
              <a:t>transmitters</a:t>
            </a:r>
          </a:p>
          <a:p>
            <a:pPr marL="342900" indent="-342900">
              <a:spcBef>
                <a:spcPct val="20000"/>
              </a:spcBef>
            </a:pPr>
            <a:endParaRPr lang="sl-SI">
              <a:solidFill>
                <a:srgbClr val="5F5F5F"/>
              </a:solidFill>
            </a:endParaRPr>
          </a:p>
          <a:p>
            <a:pPr marL="342900" indent="-342900">
              <a:spcBef>
                <a:spcPct val="20000"/>
              </a:spcBef>
            </a:pPr>
            <a:r>
              <a:rPr lang="sl-SI">
                <a:solidFill>
                  <a:srgbClr val="5F5F5F"/>
                </a:solidFill>
              </a:rPr>
              <a:t>fundamental organization level</a:t>
            </a:r>
          </a:p>
          <a:p>
            <a:pPr marL="342900" indent="-342900">
              <a:spcBef>
                <a:spcPct val="20000"/>
              </a:spcBef>
            </a:pPr>
            <a:endParaRPr lang="sl-SI">
              <a:solidFill>
                <a:srgbClr val="5F5F5F"/>
              </a:solidFill>
            </a:endParaRPr>
          </a:p>
          <a:p>
            <a:pPr marL="342900" indent="-342900">
              <a:spcBef>
                <a:spcPct val="20000"/>
              </a:spcBef>
            </a:pPr>
            <a:r>
              <a:rPr lang="sl-SI">
                <a:solidFill>
                  <a:srgbClr val="5F5F5F"/>
                </a:solidFill>
              </a:rPr>
              <a:t>assembly of synapses organized into patterns of</a:t>
            </a:r>
          </a:p>
          <a:p>
            <a:pPr marL="342900" indent="-342900">
              <a:spcBef>
                <a:spcPct val="20000"/>
              </a:spcBef>
            </a:pPr>
            <a:endParaRPr lang="sl-SI">
              <a:solidFill>
                <a:srgbClr val="5F5F5F"/>
              </a:solidFill>
            </a:endParaRPr>
          </a:p>
          <a:p>
            <a:pPr marL="342900" indent="-342900">
              <a:spcBef>
                <a:spcPct val="20000"/>
              </a:spcBef>
            </a:pPr>
            <a:r>
              <a:rPr lang="sl-SI">
                <a:solidFill>
                  <a:srgbClr val="5F5F5F"/>
                </a:solidFill>
              </a:rPr>
              <a:t>subunits of individual neurons</a:t>
            </a:r>
          </a:p>
          <a:p>
            <a:pPr marL="342900" indent="-342900">
              <a:spcBef>
                <a:spcPct val="20000"/>
              </a:spcBef>
            </a:pPr>
            <a:endParaRPr lang="sl-SI">
              <a:solidFill>
                <a:srgbClr val="5F5F5F"/>
              </a:solidFill>
            </a:endParaRPr>
          </a:p>
          <a:p>
            <a:pPr marL="342900" indent="-342900">
              <a:spcBef>
                <a:spcPct val="20000"/>
              </a:spcBef>
            </a:pPr>
            <a:r>
              <a:rPr lang="sl-SI">
                <a:solidFill>
                  <a:srgbClr val="5F5F5F"/>
                </a:solidFill>
              </a:rPr>
              <a:t>basic processing unit, size: 100 </a:t>
            </a:r>
            <a:r>
              <a:rPr lang="el-GR">
                <a:solidFill>
                  <a:srgbClr val="5F5F5F"/>
                </a:solidFill>
                <a:cs typeface="Arial" charset="0"/>
              </a:rPr>
              <a:t>μ</a:t>
            </a:r>
            <a:r>
              <a:rPr lang="sl-SI">
                <a:solidFill>
                  <a:srgbClr val="5F5F5F"/>
                </a:solidFill>
              </a:rPr>
              <a:t>m</a:t>
            </a:r>
          </a:p>
          <a:p>
            <a:pPr marL="342900" indent="-342900">
              <a:spcBef>
                <a:spcPct val="20000"/>
              </a:spcBef>
            </a:pPr>
            <a:endParaRPr lang="sl-SI">
              <a:solidFill>
                <a:srgbClr val="5F5F5F"/>
              </a:solidFill>
            </a:endParaRPr>
          </a:p>
          <a:p>
            <a:pPr marL="342900" indent="-342900">
              <a:spcBef>
                <a:spcPct val="20000"/>
              </a:spcBef>
            </a:pPr>
            <a:r>
              <a:rPr lang="sl-SI">
                <a:solidFill>
                  <a:srgbClr val="5F5F5F"/>
                </a:solidFill>
              </a:rPr>
              <a:t>localized regions in the brain, size: 1 mm</a:t>
            </a:r>
          </a:p>
          <a:p>
            <a:pPr marL="342900" indent="-342900">
              <a:spcBef>
                <a:spcPct val="20000"/>
              </a:spcBef>
            </a:pPr>
            <a:endParaRPr lang="sl-SI">
              <a:solidFill>
                <a:srgbClr val="5F5F5F"/>
              </a:solidFill>
            </a:endParaRPr>
          </a:p>
          <a:p>
            <a:pPr marL="342900" indent="-342900">
              <a:spcBef>
                <a:spcPct val="20000"/>
              </a:spcBef>
            </a:pPr>
            <a:r>
              <a:rPr lang="sl-SI">
                <a:solidFill>
                  <a:srgbClr val="5F5F5F"/>
                </a:solidFill>
              </a:rPr>
              <a:t>pathways, topographic maps</a:t>
            </a:r>
          </a:p>
          <a:p>
            <a:pPr marL="342900" indent="-342900">
              <a:spcBef>
                <a:spcPct val="20000"/>
              </a:spcBef>
            </a:pPr>
            <a:endParaRPr lang="sl-SI">
              <a:solidFill>
                <a:srgbClr val="5F5F5F"/>
              </a:solidFill>
            </a:endParaRPr>
          </a:p>
          <a:p>
            <a:pPr marL="342900" indent="-342900">
              <a:spcBef>
                <a:spcPct val="20000"/>
              </a:spcBef>
            </a:pPr>
            <a:r>
              <a:rPr lang="sl-SI">
                <a:solidFill>
                  <a:srgbClr val="5F5F5F"/>
                </a:solidFill>
              </a:rPr>
              <a:t>final level of complexity</a:t>
            </a:r>
            <a:endParaRPr lang="en-GB">
              <a:solidFill>
                <a:srgbClr val="5F5F5F"/>
              </a:solidFill>
            </a:endParaRPr>
          </a:p>
        </p:txBody>
      </p:sp>
      <p:sp>
        <p:nvSpPr>
          <p:cNvPr id="13320" name="AutoShape 8"/>
          <p:cNvSpPr>
            <a:spLocks noChangeArrowheads="1"/>
          </p:cNvSpPr>
          <p:nvPr/>
        </p:nvSpPr>
        <p:spPr bwMode="auto">
          <a:xfrm>
            <a:off x="395288" y="3860800"/>
            <a:ext cx="1944687" cy="1152525"/>
          </a:xfrm>
          <a:prstGeom prst="roundRect">
            <a:avLst>
              <a:gd name="adj" fmla="val 16667"/>
            </a:avLst>
          </a:prstGeom>
          <a:noFill/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321" name="Rectangle 9"/>
          <p:cNvSpPr>
            <a:spLocks noChangeArrowheads="1"/>
          </p:cNvSpPr>
          <p:nvPr/>
        </p:nvSpPr>
        <p:spPr bwMode="auto">
          <a:xfrm>
            <a:off x="3556000" y="2865438"/>
            <a:ext cx="5408613" cy="949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sl-SI">
                <a:solidFill>
                  <a:srgbClr val="5F5F5F"/>
                </a:solidFill>
              </a:rPr>
              <a:t>connectivity to produce desired functions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pPr>
              <a:defRPr/>
            </a:pPr>
            <a:r>
              <a:rPr lang="sl-SI" dirty="0"/>
              <a:t>© 2022</a:t>
            </a:r>
          </a:p>
        </p:txBody>
      </p:sp>
      <p:sp>
        <p:nvSpPr>
          <p:cNvPr id="14339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sl-SI" smtClean="0"/>
              <a:t>NEURAL NETWORKS  (1) Introduction to Neural Networks</a:t>
            </a:r>
            <a:endParaRPr lang="en-US" smtClean="0">
              <a:cs typeface="Arial" charset="0"/>
            </a:endParaRPr>
          </a:p>
        </p:txBody>
      </p:sp>
      <p:sp>
        <p:nvSpPr>
          <p:cNvPr id="1434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r>
              <a:rPr lang="sl-SI" smtClean="0"/>
              <a:t>#</a:t>
            </a:r>
            <a:fld id="{67C349B2-7171-4B7D-92E4-2162E9559329}" type="slidenum">
              <a:rPr lang="sl-SI" smtClean="0"/>
              <a:pPr/>
              <a:t>13</a:t>
            </a:fld>
            <a:endParaRPr lang="sl-SI" smtClean="0"/>
          </a:p>
        </p:txBody>
      </p:sp>
      <p:sp>
        <p:nvSpPr>
          <p:cNvPr id="1434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sl-SI" smtClean="0"/>
              <a:t>1.4  Artificial neural networks</a:t>
            </a:r>
            <a:endParaRPr lang="en-GB" smtClean="0"/>
          </a:p>
        </p:txBody>
      </p:sp>
      <p:sp>
        <p:nvSpPr>
          <p:cNvPr id="1434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28775"/>
            <a:ext cx="8229600" cy="4752975"/>
          </a:xfrm>
        </p:spPr>
        <p:txBody>
          <a:bodyPr/>
          <a:lstStyle/>
          <a:p>
            <a:pPr eaLnBrk="1" hangingPunct="1"/>
            <a:r>
              <a:rPr lang="sl-SI" smtClean="0"/>
              <a:t>Neuron model</a:t>
            </a:r>
          </a:p>
          <a:p>
            <a:pPr eaLnBrk="1" hangingPunct="1"/>
            <a:endParaRPr lang="sl-SI" smtClean="0"/>
          </a:p>
          <a:p>
            <a:pPr eaLnBrk="1" hangingPunct="1"/>
            <a:endParaRPr lang="sl-SI" smtClean="0"/>
          </a:p>
          <a:p>
            <a:pPr eaLnBrk="1" hangingPunct="1"/>
            <a:endParaRPr lang="sl-SI" smtClean="0"/>
          </a:p>
          <a:p>
            <a:pPr eaLnBrk="1" hangingPunct="1"/>
            <a:endParaRPr lang="sl-SI" smtClean="0"/>
          </a:p>
          <a:p>
            <a:pPr eaLnBrk="1" hangingPunct="1"/>
            <a:r>
              <a:rPr lang="sl-SI" smtClean="0"/>
              <a:t>Network of neurons</a:t>
            </a:r>
            <a:endParaRPr lang="en-GB" smtClean="0"/>
          </a:p>
        </p:txBody>
      </p:sp>
      <p:sp>
        <p:nvSpPr>
          <p:cNvPr id="14343" name="Line 4"/>
          <p:cNvSpPr>
            <a:spLocks noChangeShapeType="1"/>
          </p:cNvSpPr>
          <p:nvPr/>
        </p:nvSpPr>
        <p:spPr bwMode="auto">
          <a:xfrm>
            <a:off x="250825" y="1268413"/>
            <a:ext cx="864235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pic>
        <p:nvPicPr>
          <p:cNvPr id="14344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76675" y="1531938"/>
            <a:ext cx="3432175" cy="1897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45" name="Picture 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51275" y="3706813"/>
            <a:ext cx="4968875" cy="2674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pPr>
              <a:defRPr/>
            </a:pPr>
            <a:r>
              <a:rPr lang="sl-SI" dirty="0"/>
              <a:t>© 2022</a:t>
            </a:r>
          </a:p>
        </p:txBody>
      </p:sp>
      <p:sp>
        <p:nvSpPr>
          <p:cNvPr id="15363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sl-SI" smtClean="0"/>
              <a:t>NEURAL NETWORKS  (1) Introduction to Neural Networks</a:t>
            </a:r>
            <a:endParaRPr lang="en-US" smtClean="0">
              <a:cs typeface="Arial" charset="0"/>
            </a:endParaRPr>
          </a:p>
        </p:txBody>
      </p:sp>
      <p:sp>
        <p:nvSpPr>
          <p:cNvPr id="15364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r>
              <a:rPr lang="sl-SI" smtClean="0"/>
              <a:t>#</a:t>
            </a:r>
            <a:fld id="{A45FA089-2668-415E-9270-9BFF2FF03875}" type="slidenum">
              <a:rPr lang="sl-SI" smtClean="0"/>
              <a:pPr/>
              <a:t>14</a:t>
            </a:fld>
            <a:endParaRPr lang="sl-SI" smtClean="0"/>
          </a:p>
        </p:txBody>
      </p:sp>
      <p:sp>
        <p:nvSpPr>
          <p:cNvPr id="1536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sl-SI" smtClean="0"/>
              <a:t>What NN can do?</a:t>
            </a:r>
            <a:endParaRPr lang="en-GB" smtClean="0"/>
          </a:p>
        </p:txBody>
      </p:sp>
      <p:sp>
        <p:nvSpPr>
          <p:cNvPr id="1536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GB" dirty="0" smtClean="0"/>
              <a:t>In principle</a:t>
            </a:r>
            <a:endParaRPr lang="sl-SI" dirty="0" smtClean="0"/>
          </a:p>
          <a:p>
            <a:pPr lvl="1" eaLnBrk="1" hangingPunct="1"/>
            <a:r>
              <a:rPr lang="en-GB" dirty="0" smtClean="0"/>
              <a:t>NN can compute any computable function</a:t>
            </a:r>
            <a:r>
              <a:rPr lang="sl-SI" dirty="0" smtClean="0">
                <a:solidFill>
                  <a:schemeClr val="bg1">
                    <a:lumMod val="50000"/>
                  </a:schemeClr>
                </a:solidFill>
              </a:rPr>
              <a:t> (</a:t>
            </a:r>
            <a:r>
              <a:rPr lang="en-GB" dirty="0" smtClean="0">
                <a:solidFill>
                  <a:schemeClr val="bg1">
                    <a:lumMod val="50000"/>
                  </a:schemeClr>
                </a:solidFill>
              </a:rPr>
              <a:t>everything a normal digital computer can do</a:t>
            </a:r>
            <a:r>
              <a:rPr lang="sl-SI" dirty="0" smtClean="0">
                <a:solidFill>
                  <a:schemeClr val="bg1">
                    <a:lumMod val="50000"/>
                  </a:schemeClr>
                </a:solidFill>
              </a:rPr>
              <a:t>)</a:t>
            </a:r>
          </a:p>
          <a:p>
            <a:pPr eaLnBrk="1" hangingPunct="1">
              <a:spcBef>
                <a:spcPts val="1200"/>
              </a:spcBef>
            </a:pPr>
            <a:r>
              <a:rPr lang="en-GB" dirty="0" smtClean="0"/>
              <a:t>In practice</a:t>
            </a:r>
            <a:endParaRPr lang="sl-SI" dirty="0" smtClean="0"/>
          </a:p>
          <a:p>
            <a:pPr lvl="1" eaLnBrk="1" hangingPunct="1"/>
            <a:r>
              <a:rPr lang="en-GB" dirty="0" smtClean="0"/>
              <a:t>NN are especially useful for classification and function approximation problems which are tolerant of some imprecision</a:t>
            </a:r>
            <a:endParaRPr lang="sl-SI" dirty="0" smtClean="0"/>
          </a:p>
          <a:p>
            <a:pPr lvl="1" eaLnBrk="1" hangingPunct="1"/>
            <a:r>
              <a:rPr lang="en-GB" dirty="0" smtClean="0"/>
              <a:t>Almost any finite-dimensional vector function on a compact set can be approximated to arbitrary precision by feedforward NN</a:t>
            </a:r>
            <a:endParaRPr lang="sl-SI" dirty="0" smtClean="0"/>
          </a:p>
          <a:p>
            <a:pPr lvl="1" eaLnBrk="1" hangingPunct="1"/>
            <a:r>
              <a:rPr lang="sl-SI" dirty="0" err="1" smtClean="0"/>
              <a:t>Need</a:t>
            </a:r>
            <a:r>
              <a:rPr lang="sl-SI" dirty="0" smtClean="0"/>
              <a:t> a lot of </a:t>
            </a:r>
            <a:r>
              <a:rPr lang="sl-SI" dirty="0" err="1" smtClean="0"/>
              <a:t>training</a:t>
            </a:r>
            <a:r>
              <a:rPr lang="sl-SI" dirty="0" smtClean="0"/>
              <a:t> data</a:t>
            </a:r>
          </a:p>
          <a:p>
            <a:pPr lvl="1" eaLnBrk="1" hangingPunct="1"/>
            <a:r>
              <a:rPr lang="sl-SI" dirty="0" err="1" smtClean="0"/>
              <a:t>Difficulties</a:t>
            </a:r>
            <a:r>
              <a:rPr lang="sl-SI" dirty="0" smtClean="0"/>
              <a:t> to </a:t>
            </a:r>
            <a:r>
              <a:rPr lang="sl-SI" dirty="0" err="1" smtClean="0"/>
              <a:t>apply</a:t>
            </a:r>
            <a:r>
              <a:rPr lang="sl-SI" dirty="0" smtClean="0"/>
              <a:t> </a:t>
            </a:r>
            <a:r>
              <a:rPr lang="sl-SI" dirty="0" err="1" smtClean="0"/>
              <a:t>hard</a:t>
            </a:r>
            <a:r>
              <a:rPr lang="sl-SI" dirty="0" smtClean="0"/>
              <a:t> </a:t>
            </a:r>
            <a:r>
              <a:rPr lang="sl-SI" dirty="0" err="1" smtClean="0"/>
              <a:t>rules</a:t>
            </a:r>
            <a:r>
              <a:rPr lang="sl-SI" dirty="0" smtClean="0"/>
              <a:t> (</a:t>
            </a:r>
            <a:r>
              <a:rPr lang="sl-SI" dirty="0" err="1" smtClean="0"/>
              <a:t>such</a:t>
            </a:r>
            <a:r>
              <a:rPr lang="sl-SI" dirty="0" smtClean="0"/>
              <a:t> as </a:t>
            </a:r>
            <a:r>
              <a:rPr lang="sl-SI" dirty="0" err="1" smtClean="0"/>
              <a:t>those</a:t>
            </a:r>
            <a:r>
              <a:rPr lang="sl-SI" dirty="0" smtClean="0"/>
              <a:t> used in </a:t>
            </a:r>
            <a:r>
              <a:rPr lang="sl-SI" dirty="0" err="1" smtClean="0"/>
              <a:t>an</a:t>
            </a:r>
            <a:r>
              <a:rPr lang="en-GB" dirty="0" smtClean="0"/>
              <a:t> expert system)</a:t>
            </a:r>
            <a:endParaRPr lang="sl-SI" dirty="0" smtClean="0"/>
          </a:p>
          <a:p>
            <a:pPr eaLnBrk="1" hangingPunct="1">
              <a:spcBef>
                <a:spcPts val="1200"/>
              </a:spcBef>
            </a:pPr>
            <a:r>
              <a:rPr lang="sl-SI" dirty="0" err="1" smtClean="0"/>
              <a:t>Problems</a:t>
            </a:r>
            <a:r>
              <a:rPr lang="sl-SI" dirty="0" smtClean="0"/>
              <a:t> </a:t>
            </a:r>
            <a:r>
              <a:rPr lang="sl-SI" dirty="0" err="1" smtClean="0"/>
              <a:t>difficult</a:t>
            </a:r>
            <a:r>
              <a:rPr lang="sl-SI" dirty="0" smtClean="0"/>
              <a:t> </a:t>
            </a:r>
            <a:r>
              <a:rPr lang="sl-SI" dirty="0" err="1" smtClean="0"/>
              <a:t>for</a:t>
            </a:r>
            <a:r>
              <a:rPr lang="sl-SI" dirty="0" smtClean="0"/>
              <a:t> NN</a:t>
            </a:r>
          </a:p>
          <a:p>
            <a:pPr lvl="1" eaLnBrk="1" hangingPunct="1"/>
            <a:r>
              <a:rPr lang="en-GB" dirty="0" smtClean="0"/>
              <a:t>Predicting random or pseudo-random numbers</a:t>
            </a:r>
          </a:p>
          <a:p>
            <a:pPr lvl="1" eaLnBrk="1" hangingPunct="1"/>
            <a:r>
              <a:rPr lang="en-GB" dirty="0" smtClean="0"/>
              <a:t>Factoring large integers</a:t>
            </a:r>
          </a:p>
          <a:p>
            <a:pPr lvl="1" eaLnBrk="1" hangingPunct="1"/>
            <a:r>
              <a:rPr lang="en-GB" dirty="0" smtClean="0"/>
              <a:t>Determining whether a large integer is prime or composite</a:t>
            </a:r>
          </a:p>
          <a:p>
            <a:pPr lvl="1" eaLnBrk="1" hangingPunct="1"/>
            <a:r>
              <a:rPr lang="en-GB" dirty="0" smtClean="0"/>
              <a:t>Decrypting anything encrypted by a good algorithm</a:t>
            </a:r>
            <a:endParaRPr lang="sl-SI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pPr>
              <a:defRPr/>
            </a:pPr>
            <a:r>
              <a:rPr lang="sl-SI" dirty="0"/>
              <a:t>© 2022</a:t>
            </a:r>
          </a:p>
        </p:txBody>
      </p:sp>
      <p:sp>
        <p:nvSpPr>
          <p:cNvPr id="16387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sl-SI" smtClean="0"/>
              <a:t>NEURAL NETWORKS  (1) Introduction to Neural Networks</a:t>
            </a:r>
            <a:endParaRPr lang="en-US" smtClean="0">
              <a:cs typeface="Arial" charset="0"/>
            </a:endParaRPr>
          </a:p>
        </p:txBody>
      </p:sp>
      <p:sp>
        <p:nvSpPr>
          <p:cNvPr id="1638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r>
              <a:rPr lang="sl-SI" smtClean="0"/>
              <a:t>#</a:t>
            </a:r>
            <a:fld id="{FE96BD26-44DA-4F6B-B854-4BA8E228A57E}" type="slidenum">
              <a:rPr lang="sl-SI" smtClean="0"/>
              <a:pPr/>
              <a:t>15</a:t>
            </a:fld>
            <a:endParaRPr lang="sl-SI" smtClean="0"/>
          </a:p>
        </p:txBody>
      </p:sp>
      <p:pic>
        <p:nvPicPr>
          <p:cNvPr id="16389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03800" y="2133600"/>
            <a:ext cx="3887788" cy="1935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3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sl-SI" dirty="0" smtClean="0"/>
              <a:t>1.5  </a:t>
            </a:r>
            <a:r>
              <a:rPr lang="sl-SI" dirty="0" err="1" smtClean="0"/>
              <a:t>Benefits</a:t>
            </a:r>
            <a:r>
              <a:rPr lang="sl-SI" dirty="0" smtClean="0"/>
              <a:t> of </a:t>
            </a:r>
            <a:r>
              <a:rPr lang="sl-SI" dirty="0" err="1" smtClean="0"/>
              <a:t>neural</a:t>
            </a:r>
            <a:r>
              <a:rPr lang="sl-SI" dirty="0" smtClean="0"/>
              <a:t> </a:t>
            </a:r>
            <a:r>
              <a:rPr lang="sl-SI" dirty="0" err="1" smtClean="0"/>
              <a:t>networks</a:t>
            </a:r>
            <a:endParaRPr lang="en-GB" sz="2800" dirty="0" smtClean="0"/>
          </a:p>
        </p:txBody>
      </p:sp>
      <p:sp>
        <p:nvSpPr>
          <p:cNvPr id="163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557338"/>
            <a:ext cx="8229600" cy="4895850"/>
          </a:xfrm>
        </p:spPr>
        <p:txBody>
          <a:bodyPr/>
          <a:lstStyle/>
          <a:p>
            <a:pPr marL="457200" indent="-457200" eaLnBrk="1" hangingPunct="1">
              <a:buFontTx/>
              <a:buAutoNum type="arabicPeriod"/>
            </a:pPr>
            <a:r>
              <a:rPr lang="sl-SI" dirty="0" err="1" smtClean="0"/>
              <a:t>Ability</a:t>
            </a:r>
            <a:r>
              <a:rPr lang="sl-SI" dirty="0" smtClean="0"/>
              <a:t> to </a:t>
            </a:r>
            <a:r>
              <a:rPr lang="sl-SI" dirty="0" err="1" smtClean="0"/>
              <a:t>learn</a:t>
            </a:r>
            <a:r>
              <a:rPr lang="sl-SI" dirty="0" smtClean="0"/>
              <a:t> </a:t>
            </a:r>
            <a:r>
              <a:rPr lang="sl-SI" dirty="0" err="1" smtClean="0"/>
              <a:t>from</a:t>
            </a:r>
            <a:r>
              <a:rPr lang="sl-SI" dirty="0" smtClean="0"/>
              <a:t> </a:t>
            </a:r>
            <a:r>
              <a:rPr lang="sl-SI" dirty="0" err="1" smtClean="0"/>
              <a:t>examples</a:t>
            </a:r>
            <a:endParaRPr lang="sl-SI" dirty="0" smtClean="0"/>
          </a:p>
          <a:p>
            <a:pPr marL="762000" lvl="1" indent="-304800" eaLnBrk="1" hangingPunct="1">
              <a:buFontTx/>
              <a:buChar char="•"/>
            </a:pPr>
            <a:r>
              <a:rPr lang="sl-SI" dirty="0" err="1" smtClean="0"/>
              <a:t>Train</a:t>
            </a:r>
            <a:r>
              <a:rPr lang="sl-SI" dirty="0" smtClean="0"/>
              <a:t> </a:t>
            </a:r>
            <a:r>
              <a:rPr lang="sl-SI" dirty="0" err="1" smtClean="0"/>
              <a:t>neural</a:t>
            </a:r>
            <a:r>
              <a:rPr lang="sl-SI" dirty="0" smtClean="0"/>
              <a:t> </a:t>
            </a:r>
            <a:r>
              <a:rPr lang="sl-SI" dirty="0" err="1" smtClean="0"/>
              <a:t>network</a:t>
            </a:r>
            <a:r>
              <a:rPr lang="sl-SI" dirty="0" smtClean="0"/>
              <a:t> on </a:t>
            </a:r>
            <a:r>
              <a:rPr lang="sl-SI" dirty="0" err="1" smtClean="0"/>
              <a:t>training</a:t>
            </a:r>
            <a:r>
              <a:rPr lang="sl-SI" dirty="0" smtClean="0"/>
              <a:t> data</a:t>
            </a:r>
          </a:p>
          <a:p>
            <a:pPr marL="762000" lvl="1" indent="-304800" eaLnBrk="1" hangingPunct="1">
              <a:buFontTx/>
              <a:buChar char="•"/>
            </a:pPr>
            <a:r>
              <a:rPr lang="sl-SI" dirty="0" err="1" smtClean="0"/>
              <a:t>Neural</a:t>
            </a:r>
            <a:r>
              <a:rPr lang="sl-SI" dirty="0" smtClean="0"/>
              <a:t> </a:t>
            </a:r>
            <a:r>
              <a:rPr lang="sl-SI" dirty="0" err="1" smtClean="0"/>
              <a:t>network</a:t>
            </a:r>
            <a:r>
              <a:rPr lang="sl-SI" dirty="0" smtClean="0"/>
              <a:t> </a:t>
            </a:r>
            <a:r>
              <a:rPr lang="sl-SI" dirty="0" err="1" smtClean="0"/>
              <a:t>will</a:t>
            </a:r>
            <a:r>
              <a:rPr lang="sl-SI" dirty="0" smtClean="0"/>
              <a:t> </a:t>
            </a:r>
            <a:r>
              <a:rPr lang="sl-SI" dirty="0" err="1" smtClean="0"/>
              <a:t>generalize</a:t>
            </a:r>
            <a:r>
              <a:rPr lang="sl-SI" dirty="0" smtClean="0"/>
              <a:t> on </a:t>
            </a:r>
            <a:r>
              <a:rPr lang="sl-SI" dirty="0" err="1" smtClean="0"/>
              <a:t>new</a:t>
            </a:r>
            <a:r>
              <a:rPr lang="sl-SI" dirty="0" smtClean="0"/>
              <a:t> data</a:t>
            </a:r>
          </a:p>
          <a:p>
            <a:pPr marL="762000" lvl="1" indent="-304800" eaLnBrk="1" hangingPunct="1">
              <a:buFontTx/>
              <a:buChar char="•"/>
            </a:pPr>
            <a:r>
              <a:rPr lang="sl-SI" dirty="0" err="1" smtClean="0"/>
              <a:t>Noise</a:t>
            </a:r>
            <a:r>
              <a:rPr lang="sl-SI" dirty="0" smtClean="0"/>
              <a:t> </a:t>
            </a:r>
            <a:r>
              <a:rPr lang="sl-SI" dirty="0" err="1" smtClean="0"/>
              <a:t>tolerant</a:t>
            </a:r>
            <a:endParaRPr lang="sl-SI" dirty="0" smtClean="0"/>
          </a:p>
          <a:p>
            <a:pPr marL="762000" lvl="1" indent="-304800" eaLnBrk="1" hangingPunct="1">
              <a:buFontTx/>
              <a:buChar char="•"/>
            </a:pPr>
            <a:r>
              <a:rPr lang="sl-SI" dirty="0" err="1" smtClean="0"/>
              <a:t>Many</a:t>
            </a:r>
            <a:r>
              <a:rPr lang="sl-SI" dirty="0" smtClean="0"/>
              <a:t> </a:t>
            </a:r>
            <a:r>
              <a:rPr lang="sl-SI" dirty="0" err="1" smtClean="0"/>
              <a:t>learning</a:t>
            </a:r>
            <a:r>
              <a:rPr lang="sl-SI" dirty="0" smtClean="0"/>
              <a:t> </a:t>
            </a:r>
            <a:r>
              <a:rPr lang="sl-SI" dirty="0" err="1" smtClean="0"/>
              <a:t>paradigms</a:t>
            </a:r>
            <a:endParaRPr lang="sl-SI" dirty="0" smtClean="0"/>
          </a:p>
          <a:p>
            <a:pPr marL="1181100" lvl="2" indent="-266700" eaLnBrk="1" hangingPunct="1"/>
            <a:r>
              <a:rPr lang="sl-SI" dirty="0" err="1" smtClean="0"/>
              <a:t>Supervised</a:t>
            </a:r>
            <a:r>
              <a:rPr lang="sl-SI" dirty="0" smtClean="0"/>
              <a:t> (</a:t>
            </a:r>
            <a:r>
              <a:rPr lang="sl-SI" dirty="0" err="1" smtClean="0"/>
              <a:t>with</a:t>
            </a:r>
            <a:r>
              <a:rPr lang="sl-SI" dirty="0" smtClean="0"/>
              <a:t> a </a:t>
            </a:r>
            <a:r>
              <a:rPr lang="sl-SI" dirty="0" err="1" smtClean="0"/>
              <a:t>teacher</a:t>
            </a:r>
            <a:r>
              <a:rPr lang="sl-SI" dirty="0" smtClean="0"/>
              <a:t>)</a:t>
            </a:r>
          </a:p>
          <a:p>
            <a:pPr marL="1181100" lvl="2" indent="-266700" eaLnBrk="1" hangingPunct="1"/>
            <a:r>
              <a:rPr lang="sl-SI" dirty="0" err="1" smtClean="0"/>
              <a:t>Unsupervised</a:t>
            </a:r>
            <a:r>
              <a:rPr lang="sl-SI" dirty="0" smtClean="0"/>
              <a:t> (no </a:t>
            </a:r>
            <a:r>
              <a:rPr lang="sl-SI" dirty="0" err="1" smtClean="0"/>
              <a:t>teacher</a:t>
            </a:r>
            <a:r>
              <a:rPr lang="sl-SI" dirty="0" smtClean="0"/>
              <a:t>, </a:t>
            </a:r>
            <a:r>
              <a:rPr lang="sl-SI" dirty="0" err="1" smtClean="0"/>
              <a:t>self-organized</a:t>
            </a:r>
            <a:r>
              <a:rPr lang="sl-SI" dirty="0" smtClean="0"/>
              <a:t>)</a:t>
            </a:r>
          </a:p>
          <a:p>
            <a:pPr marL="1181100" lvl="2" indent="-266700" eaLnBrk="1" hangingPunct="1"/>
            <a:r>
              <a:rPr lang="sl-SI" dirty="0" err="1" smtClean="0"/>
              <a:t>Reinforcement</a:t>
            </a:r>
            <a:r>
              <a:rPr lang="sl-SI" dirty="0" smtClean="0"/>
              <a:t> </a:t>
            </a:r>
            <a:r>
              <a:rPr lang="sl-SI" dirty="0" err="1" smtClean="0"/>
              <a:t>learning</a:t>
            </a:r>
            <a:endParaRPr lang="sl-SI" dirty="0" smtClean="0"/>
          </a:p>
          <a:p>
            <a:pPr marL="457200" indent="-457200" eaLnBrk="1" hangingPunct="1">
              <a:buFontTx/>
              <a:buAutoNum type="arabicPeriod"/>
            </a:pPr>
            <a:endParaRPr lang="sl-SI" dirty="0" smtClean="0"/>
          </a:p>
          <a:p>
            <a:pPr marL="457200" indent="-457200" eaLnBrk="1" hangingPunct="1">
              <a:buFontTx/>
              <a:buAutoNum type="arabicPeriod"/>
            </a:pPr>
            <a:r>
              <a:rPr lang="sl-SI" dirty="0" err="1" smtClean="0"/>
              <a:t>Adaptivity</a:t>
            </a:r>
            <a:endParaRPr lang="sl-SI" dirty="0" smtClean="0"/>
          </a:p>
          <a:p>
            <a:pPr marL="762000" lvl="1" indent="-304800" eaLnBrk="1" hangingPunct="1">
              <a:buFontTx/>
              <a:buChar char="•"/>
            </a:pPr>
            <a:r>
              <a:rPr lang="sl-SI" dirty="0" err="1" smtClean="0"/>
              <a:t>Neural</a:t>
            </a:r>
            <a:r>
              <a:rPr lang="sl-SI" dirty="0" smtClean="0"/>
              <a:t> </a:t>
            </a:r>
            <a:r>
              <a:rPr lang="sl-SI" dirty="0" err="1" smtClean="0"/>
              <a:t>networks</a:t>
            </a:r>
            <a:r>
              <a:rPr lang="sl-SI" dirty="0" smtClean="0"/>
              <a:t> </a:t>
            </a:r>
            <a:r>
              <a:rPr lang="sl-SI" dirty="0" err="1" smtClean="0"/>
              <a:t>have</a:t>
            </a:r>
            <a:r>
              <a:rPr lang="sl-SI" dirty="0" smtClean="0"/>
              <a:t> a </a:t>
            </a:r>
            <a:r>
              <a:rPr lang="sl-SI" dirty="0" err="1" smtClean="0"/>
              <a:t>natural</a:t>
            </a:r>
            <a:r>
              <a:rPr lang="sl-SI" dirty="0" smtClean="0"/>
              <a:t> </a:t>
            </a:r>
            <a:r>
              <a:rPr lang="sl-SI" dirty="0" err="1" smtClean="0"/>
              <a:t>capability</a:t>
            </a:r>
            <a:r>
              <a:rPr lang="sl-SI" dirty="0" smtClean="0"/>
              <a:t> to </a:t>
            </a:r>
            <a:r>
              <a:rPr lang="sl-SI" dirty="0" err="1" smtClean="0"/>
              <a:t>adapt</a:t>
            </a:r>
            <a:r>
              <a:rPr lang="sl-SI" dirty="0" smtClean="0"/>
              <a:t> to </a:t>
            </a:r>
            <a:r>
              <a:rPr lang="sl-SI" dirty="0" err="1" smtClean="0"/>
              <a:t>the</a:t>
            </a:r>
            <a:r>
              <a:rPr lang="sl-SI" dirty="0" smtClean="0"/>
              <a:t> </a:t>
            </a:r>
            <a:r>
              <a:rPr lang="sl-SI" dirty="0" err="1" smtClean="0"/>
              <a:t>changing</a:t>
            </a:r>
            <a:r>
              <a:rPr lang="sl-SI" dirty="0" smtClean="0"/>
              <a:t> </a:t>
            </a:r>
            <a:r>
              <a:rPr lang="sl-SI" dirty="0" err="1" smtClean="0"/>
              <a:t>environment</a:t>
            </a:r>
            <a:endParaRPr lang="sl-SI" dirty="0" smtClean="0"/>
          </a:p>
          <a:p>
            <a:pPr marL="762000" lvl="1" indent="-304800" eaLnBrk="1" hangingPunct="1">
              <a:buFontTx/>
              <a:buChar char="•"/>
            </a:pPr>
            <a:r>
              <a:rPr lang="sl-SI" dirty="0" err="1" smtClean="0"/>
              <a:t>Train</a:t>
            </a:r>
            <a:r>
              <a:rPr lang="sl-SI" dirty="0" smtClean="0"/>
              <a:t> </a:t>
            </a:r>
            <a:r>
              <a:rPr lang="sl-SI" dirty="0" err="1" smtClean="0"/>
              <a:t>neural</a:t>
            </a:r>
            <a:r>
              <a:rPr lang="sl-SI" dirty="0" smtClean="0"/>
              <a:t> </a:t>
            </a:r>
            <a:r>
              <a:rPr lang="sl-SI" dirty="0" err="1" smtClean="0"/>
              <a:t>network</a:t>
            </a:r>
            <a:r>
              <a:rPr lang="sl-SI" dirty="0" smtClean="0"/>
              <a:t>, </a:t>
            </a:r>
            <a:r>
              <a:rPr lang="sl-SI" dirty="0" err="1" smtClean="0"/>
              <a:t>then</a:t>
            </a:r>
            <a:r>
              <a:rPr lang="sl-SI" dirty="0" smtClean="0"/>
              <a:t> </a:t>
            </a:r>
            <a:r>
              <a:rPr lang="sl-SI" dirty="0" err="1" smtClean="0"/>
              <a:t>retrain</a:t>
            </a:r>
            <a:endParaRPr lang="sl-SI" dirty="0" smtClean="0"/>
          </a:p>
          <a:p>
            <a:pPr marL="762000" lvl="1" indent="-304800" eaLnBrk="1" hangingPunct="1">
              <a:buFontTx/>
              <a:buChar char="•"/>
            </a:pPr>
            <a:r>
              <a:rPr lang="sl-SI" dirty="0" err="1" smtClean="0"/>
              <a:t>Continuous</a:t>
            </a:r>
            <a:r>
              <a:rPr lang="sl-SI" dirty="0" smtClean="0"/>
              <a:t> </a:t>
            </a:r>
            <a:r>
              <a:rPr lang="sl-SI" dirty="0" err="1" smtClean="0"/>
              <a:t>adaptation</a:t>
            </a:r>
            <a:r>
              <a:rPr lang="sl-SI" dirty="0" smtClean="0"/>
              <a:t> in a </a:t>
            </a:r>
            <a:r>
              <a:rPr lang="sl-SI" dirty="0" err="1" smtClean="0"/>
              <a:t>nonstationary</a:t>
            </a:r>
            <a:r>
              <a:rPr lang="sl-SI" dirty="0" smtClean="0"/>
              <a:t> </a:t>
            </a:r>
            <a:r>
              <a:rPr lang="sl-SI" dirty="0" err="1" smtClean="0"/>
              <a:t>environment</a:t>
            </a:r>
            <a:endParaRPr lang="sl-SI" dirty="0" smtClean="0"/>
          </a:p>
          <a:p>
            <a:pPr marL="762000" lvl="1" indent="-304800" eaLnBrk="1" hangingPunct="1"/>
            <a:endParaRPr lang="sl-SI" dirty="0" smtClean="0"/>
          </a:p>
          <a:p>
            <a:pPr marL="762000" lvl="1" indent="-304800" eaLnBrk="1" hangingPunct="1">
              <a:buFontTx/>
              <a:buNone/>
            </a:pPr>
            <a:endParaRPr lang="sl-SI" dirty="0" smtClean="0"/>
          </a:p>
        </p:txBody>
      </p:sp>
      <p:sp>
        <p:nvSpPr>
          <p:cNvPr id="16392" name="Line 7"/>
          <p:cNvSpPr>
            <a:spLocks noChangeShapeType="1"/>
          </p:cNvSpPr>
          <p:nvPr/>
        </p:nvSpPr>
        <p:spPr bwMode="auto">
          <a:xfrm>
            <a:off x="250825" y="1268413"/>
            <a:ext cx="864235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pPr>
              <a:defRPr/>
            </a:pPr>
            <a:r>
              <a:rPr lang="sl-SI" dirty="0"/>
              <a:t>© 2022</a:t>
            </a:r>
          </a:p>
        </p:txBody>
      </p:sp>
      <p:sp>
        <p:nvSpPr>
          <p:cNvPr id="17411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sl-SI" smtClean="0"/>
              <a:t>NEURAL NETWORKS  (1) Introduction to Neural Networks</a:t>
            </a:r>
            <a:endParaRPr lang="en-US" smtClean="0">
              <a:cs typeface="Arial" charset="0"/>
            </a:endParaRPr>
          </a:p>
        </p:txBody>
      </p:sp>
      <p:sp>
        <p:nvSpPr>
          <p:cNvPr id="1741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r>
              <a:rPr lang="sl-SI" smtClean="0"/>
              <a:t>#</a:t>
            </a:r>
            <a:fld id="{1FE85B0F-F70E-4535-B24E-AC58731C007A}" type="slidenum">
              <a:rPr lang="sl-SI" smtClean="0"/>
              <a:pPr/>
              <a:t>16</a:t>
            </a:fld>
            <a:endParaRPr lang="sl-SI" smtClean="0"/>
          </a:p>
        </p:txBody>
      </p:sp>
      <p:sp>
        <p:nvSpPr>
          <p:cNvPr id="1741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sl-SI" dirty="0" err="1" smtClean="0"/>
              <a:t>Benefits</a:t>
            </a:r>
            <a:r>
              <a:rPr lang="sl-SI" dirty="0" smtClean="0"/>
              <a:t> of </a:t>
            </a:r>
            <a:r>
              <a:rPr lang="sl-SI" dirty="0" err="1" smtClean="0"/>
              <a:t>neural</a:t>
            </a:r>
            <a:r>
              <a:rPr lang="sl-SI" dirty="0" smtClean="0"/>
              <a:t> </a:t>
            </a:r>
            <a:r>
              <a:rPr lang="sl-SI" dirty="0" err="1" smtClean="0"/>
              <a:t>networks</a:t>
            </a:r>
            <a:endParaRPr lang="en-GB" sz="2800" dirty="0" smtClean="0"/>
          </a:p>
        </p:txBody>
      </p:sp>
      <p:sp>
        <p:nvSpPr>
          <p:cNvPr id="1741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68413"/>
            <a:ext cx="8229600" cy="5040312"/>
          </a:xfrm>
        </p:spPr>
        <p:txBody>
          <a:bodyPr/>
          <a:lstStyle/>
          <a:p>
            <a:pPr marL="457200" indent="-457200" eaLnBrk="1" hangingPunct="1">
              <a:buFontTx/>
              <a:buAutoNum type="arabicPeriod" startAt="3"/>
            </a:pPr>
            <a:r>
              <a:rPr lang="sl-SI" dirty="0" err="1" smtClean="0"/>
              <a:t>Nonlinearity</a:t>
            </a:r>
            <a:endParaRPr lang="sl-SI" dirty="0" smtClean="0"/>
          </a:p>
          <a:p>
            <a:pPr marL="762000" lvl="1" indent="-304800" eaLnBrk="1" hangingPunct="1">
              <a:buFontTx/>
              <a:buChar char="•"/>
            </a:pPr>
            <a:r>
              <a:rPr lang="sl-SI" dirty="0" err="1" smtClean="0"/>
              <a:t>Artificial</a:t>
            </a:r>
            <a:r>
              <a:rPr lang="sl-SI" dirty="0" smtClean="0"/>
              <a:t> </a:t>
            </a:r>
            <a:r>
              <a:rPr lang="sl-SI" dirty="0" err="1" smtClean="0"/>
              <a:t>neurons</a:t>
            </a:r>
            <a:r>
              <a:rPr lang="sl-SI" dirty="0" smtClean="0"/>
              <a:t> </a:t>
            </a:r>
            <a:r>
              <a:rPr lang="sl-SI" dirty="0" err="1" smtClean="0"/>
              <a:t>can</a:t>
            </a:r>
            <a:r>
              <a:rPr lang="sl-SI" dirty="0" smtClean="0"/>
              <a:t> be </a:t>
            </a:r>
            <a:r>
              <a:rPr lang="sl-SI" dirty="0" err="1" smtClean="0"/>
              <a:t>linear</a:t>
            </a:r>
            <a:r>
              <a:rPr lang="sl-SI" dirty="0" smtClean="0"/>
              <a:t> </a:t>
            </a:r>
            <a:r>
              <a:rPr lang="sl-SI" dirty="0" err="1" smtClean="0"/>
              <a:t>or</a:t>
            </a:r>
            <a:r>
              <a:rPr lang="sl-SI" dirty="0" smtClean="0"/>
              <a:t> </a:t>
            </a:r>
            <a:r>
              <a:rPr lang="sl-SI" dirty="0" err="1" smtClean="0"/>
              <a:t>nonlinear</a:t>
            </a:r>
            <a:endParaRPr lang="sl-SI" dirty="0" smtClean="0"/>
          </a:p>
          <a:p>
            <a:pPr marL="762000" lvl="1" indent="-304800" eaLnBrk="1" hangingPunct="1">
              <a:buFontTx/>
              <a:buChar char="•"/>
            </a:pPr>
            <a:r>
              <a:rPr lang="sl-SI" dirty="0" err="1" smtClean="0"/>
              <a:t>Network</a:t>
            </a:r>
            <a:r>
              <a:rPr lang="sl-SI" dirty="0" smtClean="0"/>
              <a:t> of </a:t>
            </a:r>
            <a:r>
              <a:rPr lang="sl-SI" dirty="0" err="1" smtClean="0"/>
              <a:t>nonlinear</a:t>
            </a:r>
            <a:r>
              <a:rPr lang="sl-SI" dirty="0" smtClean="0"/>
              <a:t> </a:t>
            </a:r>
            <a:r>
              <a:rPr lang="sl-SI" dirty="0" err="1" smtClean="0"/>
              <a:t>neurons</a:t>
            </a:r>
            <a:r>
              <a:rPr lang="sl-SI" dirty="0" smtClean="0"/>
              <a:t> </a:t>
            </a:r>
            <a:r>
              <a:rPr lang="sl-SI" dirty="0" err="1" smtClean="0"/>
              <a:t>has</a:t>
            </a:r>
            <a:r>
              <a:rPr lang="sl-SI" dirty="0" smtClean="0"/>
              <a:t> </a:t>
            </a:r>
            <a:r>
              <a:rPr lang="sl-SI" dirty="0" err="1" smtClean="0"/>
              <a:t>nonlinearity</a:t>
            </a:r>
            <a:r>
              <a:rPr lang="sl-SI" dirty="0" smtClean="0"/>
              <a:t> </a:t>
            </a:r>
            <a:r>
              <a:rPr lang="sl-SI" dirty="0" err="1" smtClean="0"/>
              <a:t>distributed</a:t>
            </a:r>
            <a:r>
              <a:rPr lang="sl-SI" dirty="0" smtClean="0"/>
              <a:t> </a:t>
            </a:r>
            <a:r>
              <a:rPr lang="sl-SI" dirty="0" err="1" smtClean="0"/>
              <a:t>throughout</a:t>
            </a:r>
            <a:r>
              <a:rPr lang="sl-SI" dirty="0" smtClean="0"/>
              <a:t> </a:t>
            </a:r>
            <a:r>
              <a:rPr lang="sl-SI" dirty="0" err="1" smtClean="0"/>
              <a:t>the</a:t>
            </a:r>
            <a:r>
              <a:rPr lang="sl-SI" dirty="0" smtClean="0"/>
              <a:t> </a:t>
            </a:r>
            <a:r>
              <a:rPr lang="sl-SI" dirty="0" err="1" smtClean="0"/>
              <a:t>network</a:t>
            </a:r>
            <a:endParaRPr lang="sl-SI" dirty="0" smtClean="0"/>
          </a:p>
          <a:p>
            <a:pPr marL="762000" lvl="1" indent="-304800" eaLnBrk="1" hangingPunct="1">
              <a:buFontTx/>
              <a:buChar char="•"/>
            </a:pPr>
            <a:r>
              <a:rPr lang="sl-SI" dirty="0" err="1" smtClean="0"/>
              <a:t>Important</a:t>
            </a:r>
            <a:r>
              <a:rPr lang="sl-SI" dirty="0" smtClean="0"/>
              <a:t> </a:t>
            </a:r>
            <a:r>
              <a:rPr lang="sl-SI" dirty="0" err="1" smtClean="0"/>
              <a:t>for</a:t>
            </a:r>
            <a:r>
              <a:rPr lang="sl-SI" dirty="0" smtClean="0"/>
              <a:t> </a:t>
            </a:r>
            <a:r>
              <a:rPr lang="sl-SI" dirty="0" err="1" smtClean="0"/>
              <a:t>modeling</a:t>
            </a:r>
            <a:r>
              <a:rPr lang="sl-SI" dirty="0" smtClean="0"/>
              <a:t> </a:t>
            </a:r>
            <a:r>
              <a:rPr lang="sl-SI" dirty="0" err="1" smtClean="0"/>
              <a:t>inherently</a:t>
            </a:r>
            <a:r>
              <a:rPr lang="sl-SI" dirty="0" smtClean="0"/>
              <a:t> </a:t>
            </a:r>
            <a:r>
              <a:rPr lang="sl-SI" dirty="0" err="1" smtClean="0"/>
              <a:t>nonlinear</a:t>
            </a:r>
            <a:r>
              <a:rPr lang="sl-SI" dirty="0" smtClean="0"/>
              <a:t> </a:t>
            </a:r>
            <a:r>
              <a:rPr lang="sl-SI" dirty="0" err="1" smtClean="0"/>
              <a:t>signals</a:t>
            </a:r>
            <a:endParaRPr lang="sl-SI" dirty="0" smtClean="0"/>
          </a:p>
          <a:p>
            <a:pPr marL="762000" lvl="1" indent="-304800" eaLnBrk="1" hangingPunct="1">
              <a:buFontTx/>
              <a:buChar char="•"/>
            </a:pPr>
            <a:endParaRPr lang="sl-SI" dirty="0" smtClean="0"/>
          </a:p>
          <a:p>
            <a:pPr marL="762000" lvl="1" indent="-304800" eaLnBrk="1" hangingPunct="1">
              <a:buFontTx/>
              <a:buChar char="•"/>
            </a:pPr>
            <a:endParaRPr lang="sl-SI" dirty="0" smtClean="0"/>
          </a:p>
          <a:p>
            <a:pPr marL="762000" lvl="1" indent="-304800" eaLnBrk="1" hangingPunct="1">
              <a:buFontTx/>
              <a:buChar char="•"/>
            </a:pPr>
            <a:endParaRPr lang="sl-SI" dirty="0" smtClean="0"/>
          </a:p>
          <a:p>
            <a:pPr marL="762000" lvl="1" indent="-304800" eaLnBrk="1" hangingPunct="1">
              <a:buFontTx/>
              <a:buChar char="•"/>
            </a:pPr>
            <a:endParaRPr lang="sl-SI" dirty="0" smtClean="0"/>
          </a:p>
          <a:p>
            <a:pPr marL="762000" lvl="1" indent="-304800" eaLnBrk="1" hangingPunct="1">
              <a:buFontTx/>
              <a:buChar char="•"/>
            </a:pPr>
            <a:endParaRPr lang="sl-SI" dirty="0" smtClean="0"/>
          </a:p>
          <a:p>
            <a:pPr marL="762000" lvl="1" indent="-304800" eaLnBrk="1" hangingPunct="1">
              <a:buFontTx/>
              <a:buChar char="•"/>
            </a:pPr>
            <a:endParaRPr lang="sl-SI" dirty="0" smtClean="0"/>
          </a:p>
          <a:p>
            <a:pPr marL="762000" lvl="1" indent="-304800" eaLnBrk="1" hangingPunct="1">
              <a:buFontTx/>
              <a:buChar char="•"/>
            </a:pPr>
            <a:endParaRPr lang="sl-SI" dirty="0" smtClean="0"/>
          </a:p>
          <a:p>
            <a:pPr marL="762000" lvl="1" indent="-304800" eaLnBrk="1" hangingPunct="1">
              <a:buFontTx/>
              <a:buChar char="•"/>
            </a:pPr>
            <a:endParaRPr lang="sl-SI" dirty="0" smtClean="0"/>
          </a:p>
          <a:p>
            <a:pPr marL="457200" indent="-457200" eaLnBrk="1" hangingPunct="1">
              <a:buFontTx/>
              <a:buAutoNum type="arabicPeriod" startAt="4"/>
            </a:pPr>
            <a:r>
              <a:rPr lang="sl-SI" dirty="0" err="1" smtClean="0"/>
              <a:t>Fault</a:t>
            </a:r>
            <a:r>
              <a:rPr lang="sl-SI" dirty="0" smtClean="0"/>
              <a:t> tolerance</a:t>
            </a:r>
          </a:p>
          <a:p>
            <a:pPr marL="762000" lvl="1" indent="-304800" eaLnBrk="1" hangingPunct="1">
              <a:buFontTx/>
              <a:buChar char="•"/>
            </a:pPr>
            <a:r>
              <a:rPr lang="sl-SI" dirty="0" err="1" smtClean="0"/>
              <a:t>Capable</a:t>
            </a:r>
            <a:r>
              <a:rPr lang="sl-SI" dirty="0" smtClean="0"/>
              <a:t> of </a:t>
            </a:r>
            <a:r>
              <a:rPr lang="sl-SI" dirty="0" err="1" smtClean="0"/>
              <a:t>robust</a:t>
            </a:r>
            <a:r>
              <a:rPr lang="sl-SI" dirty="0" smtClean="0"/>
              <a:t> </a:t>
            </a:r>
            <a:r>
              <a:rPr lang="sl-SI" dirty="0" err="1" smtClean="0"/>
              <a:t>computation</a:t>
            </a:r>
            <a:endParaRPr lang="sl-SI" dirty="0" smtClean="0"/>
          </a:p>
          <a:p>
            <a:pPr marL="762000" lvl="1" indent="-304800" eaLnBrk="1" hangingPunct="1">
              <a:buFontTx/>
              <a:buChar char="•"/>
            </a:pPr>
            <a:r>
              <a:rPr lang="sl-SI" dirty="0" err="1" smtClean="0"/>
              <a:t>Graceful</a:t>
            </a:r>
            <a:r>
              <a:rPr lang="sl-SI" dirty="0" smtClean="0"/>
              <a:t> </a:t>
            </a:r>
            <a:r>
              <a:rPr lang="sl-SI" dirty="0" err="1" smtClean="0"/>
              <a:t>degradation</a:t>
            </a:r>
            <a:r>
              <a:rPr lang="sl-SI" dirty="0" smtClean="0"/>
              <a:t> </a:t>
            </a:r>
            <a:r>
              <a:rPr lang="sl-SI" dirty="0" err="1" smtClean="0"/>
              <a:t>rather</a:t>
            </a:r>
            <a:r>
              <a:rPr lang="sl-SI" dirty="0" smtClean="0"/>
              <a:t> </a:t>
            </a:r>
            <a:r>
              <a:rPr lang="sl-SI" dirty="0" err="1" smtClean="0"/>
              <a:t>than</a:t>
            </a:r>
            <a:r>
              <a:rPr lang="sl-SI" dirty="0" smtClean="0"/>
              <a:t> </a:t>
            </a:r>
            <a:r>
              <a:rPr lang="sl-SI" dirty="0" err="1" smtClean="0"/>
              <a:t>catastrophic</a:t>
            </a:r>
            <a:r>
              <a:rPr lang="sl-SI" dirty="0" smtClean="0"/>
              <a:t> </a:t>
            </a:r>
            <a:r>
              <a:rPr lang="sl-SI" dirty="0" err="1" smtClean="0"/>
              <a:t>failure</a:t>
            </a:r>
            <a:endParaRPr lang="sl-SI" dirty="0" smtClean="0"/>
          </a:p>
        </p:txBody>
      </p:sp>
      <p:pic>
        <p:nvPicPr>
          <p:cNvPr id="17415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55813" y="2755900"/>
            <a:ext cx="3432175" cy="1897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6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32300" y="3157538"/>
            <a:ext cx="2516188" cy="1182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pPr>
              <a:defRPr/>
            </a:pPr>
            <a:r>
              <a:rPr lang="sl-SI" dirty="0"/>
              <a:t>© 2022</a:t>
            </a:r>
          </a:p>
        </p:txBody>
      </p:sp>
      <p:sp>
        <p:nvSpPr>
          <p:cNvPr id="18435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sl-SI" smtClean="0"/>
              <a:t>NEURAL NETWORKS  (1) Introduction to Neural Networks</a:t>
            </a:r>
            <a:endParaRPr lang="en-US" smtClean="0">
              <a:cs typeface="Arial" charset="0"/>
            </a:endParaRPr>
          </a:p>
        </p:txBody>
      </p:sp>
      <p:sp>
        <p:nvSpPr>
          <p:cNvPr id="18436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r>
              <a:rPr lang="sl-SI" smtClean="0"/>
              <a:t>#</a:t>
            </a:r>
            <a:fld id="{0B3D0798-649F-422E-ABA2-C271F1EB912A}" type="slidenum">
              <a:rPr lang="sl-SI" smtClean="0"/>
              <a:pPr/>
              <a:t>17</a:t>
            </a:fld>
            <a:endParaRPr lang="sl-SI" smtClean="0"/>
          </a:p>
        </p:txBody>
      </p:sp>
      <p:sp>
        <p:nvSpPr>
          <p:cNvPr id="184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sl-SI" dirty="0" err="1" smtClean="0"/>
              <a:t>Benefits</a:t>
            </a:r>
            <a:r>
              <a:rPr lang="sl-SI" dirty="0" smtClean="0"/>
              <a:t> of </a:t>
            </a:r>
            <a:r>
              <a:rPr lang="sl-SI" dirty="0" err="1" smtClean="0"/>
              <a:t>neural</a:t>
            </a:r>
            <a:r>
              <a:rPr lang="sl-SI" dirty="0" smtClean="0"/>
              <a:t> </a:t>
            </a:r>
            <a:r>
              <a:rPr lang="sl-SI" dirty="0" err="1" smtClean="0"/>
              <a:t>networks</a:t>
            </a:r>
            <a:endParaRPr lang="en-GB" sz="2800" dirty="0" smtClean="0"/>
          </a:p>
        </p:txBody>
      </p:sp>
      <p:sp>
        <p:nvSpPr>
          <p:cNvPr id="184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420813"/>
            <a:ext cx="8229600" cy="4960937"/>
          </a:xfrm>
        </p:spPr>
        <p:txBody>
          <a:bodyPr/>
          <a:lstStyle/>
          <a:p>
            <a:pPr marL="457200" indent="-457200" eaLnBrk="1" hangingPunct="1">
              <a:buFontTx/>
              <a:buAutoNum type="arabicPeriod" startAt="5"/>
            </a:pPr>
            <a:r>
              <a:rPr lang="sl-SI" dirty="0" err="1" smtClean="0"/>
              <a:t>Massively</a:t>
            </a:r>
            <a:r>
              <a:rPr lang="sl-SI" dirty="0" smtClean="0"/>
              <a:t> </a:t>
            </a:r>
            <a:r>
              <a:rPr lang="sl-SI" dirty="0" err="1" smtClean="0"/>
              <a:t>parallel</a:t>
            </a:r>
            <a:r>
              <a:rPr lang="sl-SI" dirty="0" smtClean="0"/>
              <a:t> </a:t>
            </a:r>
            <a:r>
              <a:rPr lang="sl-SI" dirty="0" err="1" smtClean="0"/>
              <a:t>distributed</a:t>
            </a:r>
            <a:r>
              <a:rPr lang="sl-SI" dirty="0" smtClean="0"/>
              <a:t> </a:t>
            </a:r>
            <a:r>
              <a:rPr lang="sl-SI" dirty="0" err="1" smtClean="0"/>
              <a:t>structure</a:t>
            </a:r>
            <a:endParaRPr lang="sl-SI" dirty="0" smtClean="0"/>
          </a:p>
          <a:p>
            <a:pPr marL="762000" lvl="1" indent="-304800" eaLnBrk="1" hangingPunct="1">
              <a:buFontTx/>
              <a:buChar char="•"/>
            </a:pPr>
            <a:r>
              <a:rPr lang="sl-SI" dirty="0" err="1" smtClean="0"/>
              <a:t>Well</a:t>
            </a:r>
            <a:r>
              <a:rPr lang="sl-SI" dirty="0" smtClean="0"/>
              <a:t> </a:t>
            </a:r>
            <a:r>
              <a:rPr lang="sl-SI" dirty="0" err="1" smtClean="0"/>
              <a:t>suited</a:t>
            </a:r>
            <a:r>
              <a:rPr lang="sl-SI" dirty="0" smtClean="0"/>
              <a:t> </a:t>
            </a:r>
            <a:r>
              <a:rPr lang="sl-SI" dirty="0" err="1" smtClean="0"/>
              <a:t>for</a:t>
            </a:r>
            <a:r>
              <a:rPr lang="sl-SI" dirty="0" smtClean="0"/>
              <a:t> </a:t>
            </a:r>
            <a:r>
              <a:rPr lang="sl-SI" dirty="0" err="1" smtClean="0"/>
              <a:t>VLSI</a:t>
            </a:r>
            <a:r>
              <a:rPr lang="sl-SI" dirty="0" smtClean="0"/>
              <a:t> </a:t>
            </a:r>
            <a:r>
              <a:rPr lang="sl-SI" dirty="0" err="1" smtClean="0"/>
              <a:t>implementation</a:t>
            </a:r>
            <a:endParaRPr lang="sl-SI" dirty="0" smtClean="0"/>
          </a:p>
          <a:p>
            <a:pPr marL="762000" lvl="1" indent="-304800" eaLnBrk="1" hangingPunct="1">
              <a:buFontTx/>
              <a:buChar char="•"/>
            </a:pPr>
            <a:r>
              <a:rPr lang="sl-SI" dirty="0" err="1" smtClean="0"/>
              <a:t>Very</a:t>
            </a:r>
            <a:r>
              <a:rPr lang="sl-SI" dirty="0" smtClean="0"/>
              <a:t> </a:t>
            </a:r>
            <a:r>
              <a:rPr lang="sl-SI" dirty="0" err="1" smtClean="0"/>
              <a:t>fast</a:t>
            </a:r>
            <a:r>
              <a:rPr lang="sl-SI" dirty="0" smtClean="0"/>
              <a:t> hardware </a:t>
            </a:r>
            <a:r>
              <a:rPr lang="sl-SI" dirty="0" err="1" smtClean="0"/>
              <a:t>operation</a:t>
            </a:r>
            <a:endParaRPr lang="sl-SI" dirty="0" smtClean="0"/>
          </a:p>
          <a:p>
            <a:pPr marL="762000" lvl="1" indent="-304800" eaLnBrk="1" hangingPunct="1">
              <a:buFontTx/>
              <a:buChar char="•"/>
            </a:pPr>
            <a:endParaRPr lang="sl-SI" dirty="0" smtClean="0"/>
          </a:p>
          <a:p>
            <a:pPr marL="457200" indent="-457200" eaLnBrk="1" hangingPunct="1">
              <a:buFontTx/>
              <a:buAutoNum type="arabicPeriod" startAt="6"/>
            </a:pPr>
            <a:r>
              <a:rPr lang="sl-SI" dirty="0" err="1" smtClean="0"/>
              <a:t>Neurobiological</a:t>
            </a:r>
            <a:r>
              <a:rPr lang="sl-SI" dirty="0" smtClean="0"/>
              <a:t> </a:t>
            </a:r>
            <a:r>
              <a:rPr lang="sl-SI" dirty="0" err="1" smtClean="0"/>
              <a:t>analogy</a:t>
            </a:r>
            <a:endParaRPr lang="sl-SI" dirty="0" smtClean="0"/>
          </a:p>
          <a:p>
            <a:pPr marL="762000" lvl="1" indent="-304800" eaLnBrk="1" hangingPunct="1">
              <a:buFontTx/>
              <a:buChar char="•"/>
            </a:pPr>
            <a:r>
              <a:rPr lang="sl-SI" dirty="0" smtClean="0"/>
              <a:t>NN design is </a:t>
            </a:r>
            <a:r>
              <a:rPr lang="sl-SI" dirty="0" err="1" smtClean="0"/>
              <a:t>motivated</a:t>
            </a:r>
            <a:r>
              <a:rPr lang="sl-SI" dirty="0" smtClean="0"/>
              <a:t> </a:t>
            </a:r>
            <a:r>
              <a:rPr lang="sl-SI" dirty="0" err="1" smtClean="0"/>
              <a:t>by</a:t>
            </a:r>
            <a:r>
              <a:rPr lang="sl-SI" dirty="0" smtClean="0"/>
              <a:t> </a:t>
            </a:r>
            <a:r>
              <a:rPr lang="sl-SI" dirty="0" err="1" smtClean="0"/>
              <a:t>analogy</a:t>
            </a:r>
            <a:r>
              <a:rPr lang="sl-SI" dirty="0" smtClean="0"/>
              <a:t> </a:t>
            </a:r>
            <a:r>
              <a:rPr lang="sl-SI" dirty="0" err="1" smtClean="0"/>
              <a:t>with</a:t>
            </a:r>
            <a:r>
              <a:rPr lang="sl-SI" dirty="0" smtClean="0"/>
              <a:t> </a:t>
            </a:r>
            <a:r>
              <a:rPr lang="sl-SI" dirty="0" err="1" smtClean="0"/>
              <a:t>brain</a:t>
            </a:r>
            <a:endParaRPr lang="sl-SI" dirty="0" smtClean="0"/>
          </a:p>
          <a:p>
            <a:pPr marL="762000" lvl="1" indent="-304800" eaLnBrk="1" hangingPunct="1">
              <a:buFontTx/>
              <a:buChar char="•"/>
            </a:pPr>
            <a:r>
              <a:rPr lang="sl-SI" dirty="0" smtClean="0"/>
              <a:t>NN are a </a:t>
            </a:r>
            <a:r>
              <a:rPr lang="sl-SI" dirty="0" err="1" smtClean="0"/>
              <a:t>research</a:t>
            </a:r>
            <a:r>
              <a:rPr lang="sl-SI" dirty="0" smtClean="0"/>
              <a:t> </a:t>
            </a:r>
            <a:r>
              <a:rPr lang="sl-SI" dirty="0" err="1" smtClean="0"/>
              <a:t>tool</a:t>
            </a:r>
            <a:r>
              <a:rPr lang="sl-SI" dirty="0" smtClean="0"/>
              <a:t> </a:t>
            </a:r>
            <a:r>
              <a:rPr lang="sl-SI" dirty="0" err="1" smtClean="0"/>
              <a:t>for</a:t>
            </a:r>
            <a:r>
              <a:rPr lang="sl-SI" dirty="0" smtClean="0"/>
              <a:t> </a:t>
            </a:r>
            <a:r>
              <a:rPr lang="sl-SI" dirty="0" err="1" smtClean="0"/>
              <a:t>neurobiologists</a:t>
            </a:r>
            <a:endParaRPr lang="sl-SI" dirty="0" smtClean="0"/>
          </a:p>
          <a:p>
            <a:pPr marL="762000" lvl="1" indent="-304800" eaLnBrk="1" hangingPunct="1">
              <a:buFontTx/>
              <a:buChar char="•"/>
            </a:pPr>
            <a:r>
              <a:rPr lang="sl-SI" dirty="0" err="1" smtClean="0"/>
              <a:t>Neurobiology</a:t>
            </a:r>
            <a:r>
              <a:rPr lang="sl-SI" dirty="0" smtClean="0"/>
              <a:t> </a:t>
            </a:r>
            <a:r>
              <a:rPr lang="sl-SI" dirty="0" err="1" smtClean="0"/>
              <a:t>inspires</a:t>
            </a:r>
            <a:r>
              <a:rPr lang="sl-SI" dirty="0" smtClean="0"/>
              <a:t> </a:t>
            </a:r>
            <a:r>
              <a:rPr lang="sl-SI" dirty="0" err="1" smtClean="0"/>
              <a:t>further</a:t>
            </a:r>
            <a:r>
              <a:rPr lang="sl-SI" dirty="0" smtClean="0"/>
              <a:t> </a:t>
            </a:r>
            <a:r>
              <a:rPr lang="sl-SI" dirty="0" err="1" smtClean="0"/>
              <a:t>development</a:t>
            </a:r>
            <a:r>
              <a:rPr lang="sl-SI" dirty="0" smtClean="0"/>
              <a:t> of </a:t>
            </a:r>
            <a:r>
              <a:rPr lang="sl-SI" dirty="0" err="1" smtClean="0"/>
              <a:t>artificial</a:t>
            </a:r>
            <a:r>
              <a:rPr lang="sl-SI" dirty="0" smtClean="0"/>
              <a:t> NN</a:t>
            </a:r>
          </a:p>
          <a:p>
            <a:pPr marL="762000" lvl="1" indent="-304800" eaLnBrk="1" hangingPunct="1">
              <a:buFontTx/>
              <a:buChar char="•"/>
            </a:pPr>
            <a:endParaRPr lang="sl-SI" dirty="0" smtClean="0"/>
          </a:p>
          <a:p>
            <a:pPr marL="457200" indent="-457200" eaLnBrk="1" hangingPunct="1">
              <a:buFontTx/>
              <a:buAutoNum type="arabicPeriod" startAt="7"/>
            </a:pPr>
            <a:r>
              <a:rPr lang="sl-SI" dirty="0" err="1" smtClean="0"/>
              <a:t>Uniformity</a:t>
            </a:r>
            <a:r>
              <a:rPr lang="sl-SI" dirty="0" smtClean="0"/>
              <a:t> of </a:t>
            </a:r>
            <a:r>
              <a:rPr lang="sl-SI" dirty="0" err="1" smtClean="0"/>
              <a:t>analysis</a:t>
            </a:r>
            <a:r>
              <a:rPr lang="sl-SI" dirty="0" smtClean="0"/>
              <a:t> &amp; design</a:t>
            </a:r>
          </a:p>
          <a:p>
            <a:pPr marL="762000" lvl="1" indent="-304800" eaLnBrk="1" hangingPunct="1">
              <a:buFontTx/>
              <a:buChar char="•"/>
            </a:pPr>
            <a:r>
              <a:rPr lang="sl-SI" dirty="0" err="1" smtClean="0"/>
              <a:t>Neurons</a:t>
            </a:r>
            <a:r>
              <a:rPr lang="sl-SI" dirty="0" smtClean="0"/>
              <a:t> </a:t>
            </a:r>
            <a:r>
              <a:rPr lang="sl-SI" dirty="0" err="1" smtClean="0"/>
              <a:t>represent</a:t>
            </a:r>
            <a:r>
              <a:rPr lang="sl-SI" dirty="0" smtClean="0"/>
              <a:t> </a:t>
            </a:r>
            <a:r>
              <a:rPr lang="sl-SI" dirty="0" err="1" smtClean="0"/>
              <a:t>the</a:t>
            </a:r>
            <a:r>
              <a:rPr lang="sl-SI" dirty="0" smtClean="0"/>
              <a:t> </a:t>
            </a:r>
            <a:r>
              <a:rPr lang="sl-SI" dirty="0" err="1" smtClean="0"/>
              <a:t>building</a:t>
            </a:r>
            <a:r>
              <a:rPr lang="sl-SI" dirty="0" smtClean="0"/>
              <a:t> </a:t>
            </a:r>
            <a:r>
              <a:rPr lang="sl-SI" dirty="0" err="1" smtClean="0"/>
              <a:t>blocks</a:t>
            </a:r>
            <a:r>
              <a:rPr lang="sl-SI" dirty="0" smtClean="0"/>
              <a:t> of </a:t>
            </a:r>
            <a:r>
              <a:rPr lang="sl-SI" dirty="0" err="1" smtClean="0"/>
              <a:t>all</a:t>
            </a:r>
            <a:r>
              <a:rPr lang="sl-SI" dirty="0" smtClean="0"/>
              <a:t> </a:t>
            </a:r>
            <a:r>
              <a:rPr lang="sl-SI" dirty="0" err="1" smtClean="0"/>
              <a:t>neural</a:t>
            </a:r>
            <a:r>
              <a:rPr lang="sl-SI" dirty="0" smtClean="0"/>
              <a:t> </a:t>
            </a:r>
            <a:r>
              <a:rPr lang="sl-SI" dirty="0" err="1" smtClean="0"/>
              <a:t>networks</a:t>
            </a:r>
            <a:endParaRPr lang="sl-SI" dirty="0" smtClean="0"/>
          </a:p>
          <a:p>
            <a:pPr marL="762000" lvl="1" indent="-304800" eaLnBrk="1" hangingPunct="1">
              <a:buFontTx/>
              <a:buChar char="•"/>
            </a:pPr>
            <a:r>
              <a:rPr lang="sl-SI" dirty="0" err="1" smtClean="0"/>
              <a:t>Similar</a:t>
            </a:r>
            <a:r>
              <a:rPr lang="sl-SI" dirty="0" smtClean="0"/>
              <a:t> NN </a:t>
            </a:r>
            <a:r>
              <a:rPr lang="sl-SI" dirty="0" err="1" smtClean="0"/>
              <a:t>architecture</a:t>
            </a:r>
            <a:r>
              <a:rPr lang="sl-SI" dirty="0" smtClean="0"/>
              <a:t> </a:t>
            </a:r>
            <a:r>
              <a:rPr lang="sl-SI" dirty="0" err="1" smtClean="0"/>
              <a:t>for</a:t>
            </a:r>
            <a:r>
              <a:rPr lang="sl-SI" dirty="0" smtClean="0"/>
              <a:t> </a:t>
            </a:r>
            <a:r>
              <a:rPr lang="sl-SI" dirty="0" err="1" smtClean="0"/>
              <a:t>various</a:t>
            </a:r>
            <a:r>
              <a:rPr lang="sl-SI" dirty="0" smtClean="0"/>
              <a:t> </a:t>
            </a:r>
            <a:r>
              <a:rPr lang="sl-SI" dirty="0" err="1" smtClean="0"/>
              <a:t>tasks</a:t>
            </a:r>
            <a:r>
              <a:rPr lang="sl-SI" dirty="0" smtClean="0"/>
              <a:t>: </a:t>
            </a:r>
            <a:r>
              <a:rPr lang="sl-SI" dirty="0" err="1" smtClean="0"/>
              <a:t>pattern</a:t>
            </a:r>
            <a:r>
              <a:rPr lang="sl-SI" dirty="0" smtClean="0"/>
              <a:t> </a:t>
            </a:r>
            <a:r>
              <a:rPr lang="sl-SI" dirty="0" err="1" smtClean="0"/>
              <a:t>recognition</a:t>
            </a:r>
            <a:r>
              <a:rPr lang="sl-SI" dirty="0" smtClean="0"/>
              <a:t>, </a:t>
            </a:r>
            <a:r>
              <a:rPr lang="sl-SI" dirty="0" err="1" smtClean="0"/>
              <a:t>regression</a:t>
            </a:r>
            <a:r>
              <a:rPr lang="sl-SI" dirty="0" smtClean="0"/>
              <a:t>, </a:t>
            </a:r>
            <a:br>
              <a:rPr lang="sl-SI" dirty="0" smtClean="0"/>
            </a:br>
            <a:r>
              <a:rPr lang="sl-SI" dirty="0" smtClean="0"/>
              <a:t>time </a:t>
            </a:r>
            <a:r>
              <a:rPr lang="sl-SI" dirty="0" err="1" smtClean="0"/>
              <a:t>series</a:t>
            </a:r>
            <a:r>
              <a:rPr lang="sl-SI" dirty="0" smtClean="0"/>
              <a:t> </a:t>
            </a:r>
            <a:r>
              <a:rPr lang="sl-SI" dirty="0" err="1" smtClean="0"/>
              <a:t>forecasting</a:t>
            </a:r>
            <a:r>
              <a:rPr lang="sl-SI" dirty="0" smtClean="0"/>
              <a:t>, </a:t>
            </a:r>
            <a:r>
              <a:rPr lang="sl-SI" dirty="0" err="1" smtClean="0"/>
              <a:t>control</a:t>
            </a:r>
            <a:r>
              <a:rPr lang="sl-SI" dirty="0" smtClean="0"/>
              <a:t> </a:t>
            </a:r>
            <a:r>
              <a:rPr lang="sl-SI" dirty="0" err="1" smtClean="0"/>
              <a:t>applications</a:t>
            </a:r>
            <a:r>
              <a:rPr lang="sl-SI" dirty="0" smtClean="0"/>
              <a:t>, ...</a:t>
            </a:r>
            <a:endParaRPr lang="en-GB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pPr>
              <a:defRPr/>
            </a:pPr>
            <a:r>
              <a:rPr lang="sl-SI" dirty="0"/>
              <a:t>© 2022</a:t>
            </a:r>
          </a:p>
        </p:txBody>
      </p:sp>
      <p:sp>
        <p:nvSpPr>
          <p:cNvPr id="19459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sl-SI" smtClean="0"/>
              <a:t>NEURAL NETWORKS  (1) Introduction to Neural Networks</a:t>
            </a:r>
            <a:endParaRPr lang="en-US" smtClean="0">
              <a:cs typeface="Arial" charset="0"/>
            </a:endParaRPr>
          </a:p>
        </p:txBody>
      </p:sp>
      <p:sp>
        <p:nvSpPr>
          <p:cNvPr id="1946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r>
              <a:rPr lang="sl-SI" smtClean="0"/>
              <a:t>#</a:t>
            </a:r>
            <a:fld id="{5405B25C-9A45-437E-A165-28F8F3EC68E4}" type="slidenum">
              <a:rPr lang="sl-SI" smtClean="0"/>
              <a:pPr/>
              <a:t>18</a:t>
            </a:fld>
            <a:endParaRPr lang="sl-SI" smtClean="0"/>
          </a:p>
        </p:txBody>
      </p:sp>
      <p:sp>
        <p:nvSpPr>
          <p:cNvPr id="1946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sl-SI" dirty="0" smtClean="0"/>
              <a:t>1.6  </a:t>
            </a:r>
            <a:r>
              <a:rPr lang="sl-SI" dirty="0" err="1" smtClean="0"/>
              <a:t>Brief</a:t>
            </a:r>
            <a:r>
              <a:rPr lang="sl-SI" dirty="0" smtClean="0"/>
              <a:t> </a:t>
            </a:r>
            <a:r>
              <a:rPr lang="sl-SI" dirty="0" err="1" smtClean="0"/>
              <a:t>history</a:t>
            </a:r>
            <a:r>
              <a:rPr lang="sl-SI" dirty="0" smtClean="0"/>
              <a:t> of </a:t>
            </a:r>
            <a:r>
              <a:rPr lang="sl-SI" dirty="0" err="1" smtClean="0"/>
              <a:t>neural</a:t>
            </a:r>
            <a:r>
              <a:rPr lang="sl-SI" dirty="0" smtClean="0"/>
              <a:t> </a:t>
            </a:r>
            <a:r>
              <a:rPr lang="sl-SI" dirty="0" err="1" smtClean="0"/>
              <a:t>networks</a:t>
            </a:r>
            <a:endParaRPr lang="en-GB" sz="2800" dirty="0" smtClean="0"/>
          </a:p>
        </p:txBody>
      </p:sp>
      <p:sp>
        <p:nvSpPr>
          <p:cNvPr id="1946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341438"/>
            <a:ext cx="8435975" cy="5040312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en-GB" sz="2000" b="1" dirty="0" smtClean="0">
                <a:solidFill>
                  <a:srgbClr val="FF0000"/>
                </a:solidFill>
              </a:rPr>
              <a:t>-1940</a:t>
            </a:r>
            <a:r>
              <a:rPr lang="sl-SI" sz="2000" dirty="0" smtClean="0"/>
              <a:t>	</a:t>
            </a:r>
            <a:r>
              <a:rPr lang="en-GB" sz="2000" b="1" dirty="0" smtClean="0"/>
              <a:t>von He</a:t>
            </a:r>
            <a:r>
              <a:rPr lang="sl-SI" sz="2000" b="1" smtClean="0"/>
              <a:t>l</a:t>
            </a:r>
            <a:r>
              <a:rPr lang="en-GB" sz="2000" b="1" smtClean="0"/>
              <a:t>mholtz</a:t>
            </a:r>
            <a:r>
              <a:rPr lang="en-GB" sz="2000" b="1" dirty="0" smtClean="0"/>
              <a:t>, Mach, Pavlov</a:t>
            </a:r>
            <a:r>
              <a:rPr lang="en-GB" sz="2000" dirty="0" smtClean="0"/>
              <a:t>, etc.</a:t>
            </a:r>
          </a:p>
          <a:p>
            <a:pPr lvl="1" eaLnBrk="1" hangingPunct="1">
              <a:lnSpc>
                <a:spcPct val="90000"/>
              </a:lnSpc>
              <a:buFontTx/>
              <a:buNone/>
            </a:pPr>
            <a:r>
              <a:rPr lang="sl-SI" dirty="0" smtClean="0"/>
              <a:t>		</a:t>
            </a:r>
            <a:r>
              <a:rPr lang="en-GB" dirty="0" smtClean="0"/>
              <a:t>– General theories of learning, vision, conditioning</a:t>
            </a:r>
          </a:p>
          <a:p>
            <a:pPr lvl="1" eaLnBrk="1" hangingPunct="1">
              <a:lnSpc>
                <a:spcPct val="90000"/>
              </a:lnSpc>
              <a:buFontTx/>
              <a:buNone/>
            </a:pPr>
            <a:r>
              <a:rPr lang="sl-SI" dirty="0" smtClean="0"/>
              <a:t>		</a:t>
            </a:r>
            <a:r>
              <a:rPr lang="en-GB" dirty="0" smtClean="0"/>
              <a:t>– No specific mathematical models of neuron operation</a:t>
            </a:r>
            <a:endParaRPr lang="sl-SI" dirty="0" smtClean="0"/>
          </a:p>
          <a:p>
            <a:pPr lvl="1" eaLnBrk="1" hangingPunct="1">
              <a:lnSpc>
                <a:spcPct val="90000"/>
              </a:lnSpc>
              <a:buFontTx/>
              <a:buNone/>
            </a:pPr>
            <a:endParaRPr lang="sl-SI" sz="800" b="1" dirty="0" smtClean="0">
              <a:solidFill>
                <a:srgbClr val="FF0000"/>
              </a:solidFill>
            </a:endParaRP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GB" sz="2000" b="1" dirty="0" smtClean="0">
                <a:solidFill>
                  <a:srgbClr val="FF0000"/>
                </a:solidFill>
              </a:rPr>
              <a:t>1943</a:t>
            </a:r>
            <a:r>
              <a:rPr lang="sl-SI" sz="2000" b="1" dirty="0" smtClean="0"/>
              <a:t>	</a:t>
            </a:r>
            <a:r>
              <a:rPr lang="en-GB" sz="2000" b="1" dirty="0" smtClean="0"/>
              <a:t>McCulloch and Pitts</a:t>
            </a:r>
            <a:r>
              <a:rPr lang="sl-SI" sz="2000" dirty="0" smtClean="0"/>
              <a:t/>
            </a:r>
            <a:br>
              <a:rPr lang="sl-SI" sz="2000" dirty="0" smtClean="0"/>
            </a:br>
            <a:r>
              <a:rPr lang="sl-SI" sz="1800" dirty="0" smtClean="0">
                <a:solidFill>
                  <a:schemeClr val="tx1"/>
                </a:solidFill>
              </a:rPr>
              <a:t>	</a:t>
            </a:r>
            <a:r>
              <a:rPr lang="en-GB" sz="1600" dirty="0" smtClean="0">
                <a:solidFill>
                  <a:schemeClr val="tx1"/>
                </a:solidFill>
              </a:rPr>
              <a:t>– </a:t>
            </a:r>
            <a:r>
              <a:rPr lang="sl-SI" sz="1600" dirty="0" smtClean="0">
                <a:solidFill>
                  <a:schemeClr val="tx1"/>
                </a:solidFill>
              </a:rPr>
              <a:t>P</a:t>
            </a:r>
            <a:r>
              <a:rPr lang="en-GB" sz="1600" dirty="0" err="1" smtClean="0">
                <a:solidFill>
                  <a:schemeClr val="tx1"/>
                </a:solidFill>
              </a:rPr>
              <a:t>roposed</a:t>
            </a:r>
            <a:r>
              <a:rPr lang="en-GB" sz="1600" dirty="0" smtClean="0">
                <a:solidFill>
                  <a:schemeClr val="tx1"/>
                </a:solidFill>
              </a:rPr>
              <a:t> the neuron model</a:t>
            </a:r>
            <a:endParaRPr lang="sl-SI" sz="1600" dirty="0" smtClean="0">
              <a:solidFill>
                <a:schemeClr val="tx1"/>
              </a:solidFill>
            </a:endParaRP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GB" sz="800" dirty="0" smtClean="0"/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GB" sz="2000" b="1" dirty="0" smtClean="0">
                <a:solidFill>
                  <a:srgbClr val="FF0000"/>
                </a:solidFill>
              </a:rPr>
              <a:t>1949</a:t>
            </a:r>
            <a:r>
              <a:rPr lang="sl-SI" sz="2000" b="1" dirty="0" smtClean="0"/>
              <a:t>	</a:t>
            </a:r>
            <a:r>
              <a:rPr lang="en-GB" sz="2000" b="1" dirty="0" smtClean="0"/>
              <a:t>Hebb</a:t>
            </a:r>
            <a:endParaRPr lang="sl-SI" sz="2000" b="1" dirty="0" smtClean="0"/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sl-SI" sz="1600" dirty="0" smtClean="0"/>
              <a:t>		</a:t>
            </a:r>
            <a:r>
              <a:rPr lang="sl-SI" sz="1600" dirty="0" smtClean="0">
                <a:solidFill>
                  <a:schemeClr val="tx1"/>
                </a:solidFill>
              </a:rPr>
              <a:t>– P</a:t>
            </a:r>
            <a:r>
              <a:rPr lang="en-GB" sz="1600" dirty="0" err="1" smtClean="0">
                <a:solidFill>
                  <a:schemeClr val="tx1"/>
                </a:solidFill>
              </a:rPr>
              <a:t>ublished</a:t>
            </a:r>
            <a:r>
              <a:rPr lang="en-GB" sz="1600" dirty="0" smtClean="0">
                <a:solidFill>
                  <a:schemeClr val="tx1"/>
                </a:solidFill>
              </a:rPr>
              <a:t> his book </a:t>
            </a:r>
            <a:r>
              <a:rPr lang="en-GB" sz="1600" i="1" dirty="0" smtClean="0">
                <a:solidFill>
                  <a:srgbClr val="0000FF"/>
                </a:solidFill>
              </a:rPr>
              <a:t>The Organization of </a:t>
            </a:r>
            <a:r>
              <a:rPr lang="en-GB" sz="1600" i="1" dirty="0" err="1" smtClean="0">
                <a:solidFill>
                  <a:srgbClr val="0000FF"/>
                </a:solidFill>
              </a:rPr>
              <a:t>Behavior</a:t>
            </a:r>
            <a:endParaRPr lang="sl-SI" sz="1600" dirty="0" smtClean="0">
              <a:solidFill>
                <a:srgbClr val="0000FF"/>
              </a:solidFill>
            </a:endParaRP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sl-SI" sz="1600" dirty="0" smtClean="0">
                <a:solidFill>
                  <a:schemeClr val="tx1"/>
                </a:solidFill>
              </a:rPr>
              <a:t>		– </a:t>
            </a:r>
            <a:r>
              <a:rPr lang="sl-SI" sz="1600" dirty="0" err="1" smtClean="0">
                <a:solidFill>
                  <a:schemeClr val="tx1"/>
                </a:solidFill>
              </a:rPr>
              <a:t>Introduced</a:t>
            </a:r>
            <a:r>
              <a:rPr lang="sl-SI" sz="1600" dirty="0" smtClean="0">
                <a:solidFill>
                  <a:schemeClr val="tx1"/>
                </a:solidFill>
              </a:rPr>
              <a:t> </a:t>
            </a:r>
            <a:r>
              <a:rPr lang="sl-SI" sz="1600" dirty="0" err="1" smtClean="0">
                <a:solidFill>
                  <a:schemeClr val="tx1"/>
                </a:solidFill>
              </a:rPr>
              <a:t>the</a:t>
            </a:r>
            <a:r>
              <a:rPr lang="sl-SI" sz="1600" dirty="0" smtClean="0">
                <a:solidFill>
                  <a:schemeClr val="tx1"/>
                </a:solidFill>
              </a:rPr>
              <a:t> </a:t>
            </a:r>
            <a:r>
              <a:rPr lang="en-GB" sz="1600" dirty="0" err="1" smtClean="0">
                <a:solidFill>
                  <a:schemeClr val="tx1"/>
                </a:solidFill>
              </a:rPr>
              <a:t>Hebbian</a:t>
            </a:r>
            <a:r>
              <a:rPr lang="sl-SI" sz="1600" dirty="0" smtClean="0">
                <a:solidFill>
                  <a:schemeClr val="tx1"/>
                </a:solidFill>
              </a:rPr>
              <a:t> l</a:t>
            </a:r>
            <a:r>
              <a:rPr lang="en-GB" sz="1600" dirty="0" smtClean="0">
                <a:solidFill>
                  <a:schemeClr val="tx1"/>
                </a:solidFill>
              </a:rPr>
              <a:t>earning rule</a:t>
            </a:r>
            <a:endParaRPr lang="sl-SI" sz="1600" dirty="0" smtClean="0">
              <a:solidFill>
                <a:schemeClr val="tx1"/>
              </a:solidFill>
            </a:endParaRP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GB" sz="800" dirty="0" smtClean="0"/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GB" sz="2000" b="1" dirty="0" smtClean="0">
                <a:solidFill>
                  <a:srgbClr val="FF0000"/>
                </a:solidFill>
              </a:rPr>
              <a:t>195</a:t>
            </a:r>
            <a:r>
              <a:rPr lang="sl-SI" sz="2000" b="1" dirty="0" smtClean="0">
                <a:solidFill>
                  <a:srgbClr val="FF0000"/>
                </a:solidFill>
              </a:rPr>
              <a:t>8</a:t>
            </a:r>
            <a:r>
              <a:rPr lang="en-GB" sz="2000" b="1" dirty="0" smtClean="0"/>
              <a:t> </a:t>
            </a:r>
            <a:r>
              <a:rPr lang="sl-SI" sz="2000" b="1" dirty="0" smtClean="0"/>
              <a:t>	</a:t>
            </a:r>
            <a:r>
              <a:rPr lang="en-GB" sz="2000" b="1" dirty="0" smtClean="0"/>
              <a:t>Rosenblatt</a:t>
            </a:r>
            <a:r>
              <a:rPr lang="sl-SI" sz="2000" b="1" dirty="0" smtClean="0"/>
              <a:t>, </a:t>
            </a:r>
            <a:r>
              <a:rPr lang="sl-SI" sz="2000" b="1" dirty="0" err="1" smtClean="0"/>
              <a:t>Widrow</a:t>
            </a:r>
            <a:r>
              <a:rPr lang="sl-SI" sz="2000" b="1" dirty="0" smtClean="0"/>
              <a:t> and </a:t>
            </a:r>
            <a:r>
              <a:rPr lang="sl-SI" sz="2000" b="1" dirty="0" err="1" smtClean="0"/>
              <a:t>Hoff</a:t>
            </a:r>
            <a:r>
              <a:rPr lang="sl-SI" sz="2000" b="1" dirty="0" smtClean="0"/>
              <a:t/>
            </a:r>
            <a:br>
              <a:rPr lang="sl-SI" sz="2000" b="1" dirty="0" smtClean="0"/>
            </a:br>
            <a:r>
              <a:rPr lang="sl-SI" sz="2000" b="1" dirty="0" smtClean="0"/>
              <a:t>	</a:t>
            </a:r>
            <a:r>
              <a:rPr lang="sl-SI" sz="1600" dirty="0" smtClean="0">
                <a:solidFill>
                  <a:schemeClr val="tx1"/>
                </a:solidFill>
              </a:rPr>
              <a:t>– </a:t>
            </a:r>
            <a:r>
              <a:rPr lang="sl-SI" sz="1600" dirty="0" err="1" smtClean="0">
                <a:solidFill>
                  <a:schemeClr val="tx1"/>
                </a:solidFill>
              </a:rPr>
              <a:t>Perceptron</a:t>
            </a:r>
            <a:r>
              <a:rPr lang="sl-SI" sz="1600" dirty="0" smtClean="0">
                <a:solidFill>
                  <a:schemeClr val="tx1"/>
                </a:solidFill>
              </a:rPr>
              <a:t>, </a:t>
            </a:r>
            <a:r>
              <a:rPr lang="sl-SI" sz="1600" dirty="0" err="1" smtClean="0">
                <a:solidFill>
                  <a:schemeClr val="tx1"/>
                </a:solidFill>
              </a:rPr>
              <a:t>ADALINE</a:t>
            </a:r>
            <a:endParaRPr lang="sl-SI" sz="1600" dirty="0" smtClean="0">
              <a:solidFill>
                <a:schemeClr val="tx1"/>
              </a:solidFill>
            </a:endParaRP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sl-SI" sz="1600" dirty="0" smtClean="0">
                <a:solidFill>
                  <a:schemeClr val="tx1"/>
                </a:solidFill>
              </a:rPr>
              <a:t>		– First </a:t>
            </a:r>
            <a:r>
              <a:rPr lang="sl-SI" sz="1600" dirty="0" err="1" smtClean="0">
                <a:solidFill>
                  <a:schemeClr val="tx1"/>
                </a:solidFill>
              </a:rPr>
              <a:t>practical</a:t>
            </a:r>
            <a:r>
              <a:rPr lang="sl-SI" sz="1600" dirty="0" smtClean="0">
                <a:solidFill>
                  <a:schemeClr val="tx1"/>
                </a:solidFill>
              </a:rPr>
              <a:t> </a:t>
            </a:r>
            <a:r>
              <a:rPr lang="sl-SI" sz="1600" dirty="0" err="1" smtClean="0">
                <a:solidFill>
                  <a:schemeClr val="tx1"/>
                </a:solidFill>
              </a:rPr>
              <a:t>networks</a:t>
            </a:r>
            <a:r>
              <a:rPr lang="sl-SI" sz="1600" dirty="0" smtClean="0">
                <a:solidFill>
                  <a:schemeClr val="tx1"/>
                </a:solidFill>
              </a:rPr>
              <a:t> and </a:t>
            </a:r>
            <a:r>
              <a:rPr lang="sl-SI" sz="1600" dirty="0" err="1" smtClean="0">
                <a:solidFill>
                  <a:schemeClr val="tx1"/>
                </a:solidFill>
              </a:rPr>
              <a:t>learning</a:t>
            </a:r>
            <a:r>
              <a:rPr lang="sl-SI" sz="1600" dirty="0" smtClean="0">
                <a:solidFill>
                  <a:schemeClr val="tx1"/>
                </a:solidFill>
              </a:rPr>
              <a:t> </a:t>
            </a:r>
            <a:r>
              <a:rPr lang="sl-SI" sz="1600" dirty="0" err="1" smtClean="0">
                <a:solidFill>
                  <a:schemeClr val="tx1"/>
                </a:solidFill>
              </a:rPr>
              <a:t>rules</a:t>
            </a:r>
            <a:r>
              <a:rPr lang="sl-SI" sz="1600" dirty="0" smtClean="0">
                <a:solidFill>
                  <a:schemeClr val="tx1"/>
                </a:solidFill>
              </a:rPr>
              <a:t/>
            </a:r>
            <a:br>
              <a:rPr lang="sl-SI" sz="1600" dirty="0" smtClean="0">
                <a:solidFill>
                  <a:schemeClr val="tx1"/>
                </a:solidFill>
              </a:rPr>
            </a:br>
            <a:r>
              <a:rPr lang="sl-SI" sz="800" dirty="0" smtClean="0"/>
              <a:t> </a:t>
            </a:r>
            <a:endParaRPr lang="en-GB" sz="800" dirty="0" smtClean="0"/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GB" sz="2000" b="1" dirty="0" smtClean="0">
                <a:solidFill>
                  <a:srgbClr val="FF0000"/>
                </a:solidFill>
              </a:rPr>
              <a:t>1969</a:t>
            </a:r>
            <a:r>
              <a:rPr lang="en-GB" sz="2000" b="1" dirty="0" smtClean="0"/>
              <a:t> </a:t>
            </a:r>
            <a:r>
              <a:rPr lang="sl-SI" sz="2000" b="1" dirty="0" smtClean="0"/>
              <a:t>	</a:t>
            </a:r>
            <a:r>
              <a:rPr lang="en-GB" sz="2000" b="1" dirty="0" smtClean="0"/>
              <a:t>Minsky and </a:t>
            </a:r>
            <a:r>
              <a:rPr lang="en-GB" sz="2000" b="1" dirty="0" err="1" smtClean="0"/>
              <a:t>Papert</a:t>
            </a:r>
            <a:endParaRPr lang="sl-SI" sz="1400" dirty="0" smtClean="0"/>
          </a:p>
          <a:p>
            <a:pPr lvl="1" eaLnBrk="1" hangingPunct="1">
              <a:lnSpc>
                <a:spcPct val="90000"/>
              </a:lnSpc>
              <a:buFontTx/>
              <a:buNone/>
            </a:pPr>
            <a:r>
              <a:rPr lang="sl-SI" dirty="0" smtClean="0"/>
              <a:t>		</a:t>
            </a:r>
            <a:r>
              <a:rPr lang="en-GB" dirty="0" smtClean="0"/>
              <a:t>– </a:t>
            </a:r>
            <a:r>
              <a:rPr lang="sl-SI" dirty="0" err="1" smtClean="0"/>
              <a:t>Published</a:t>
            </a:r>
            <a:r>
              <a:rPr lang="sl-SI" dirty="0" smtClean="0"/>
              <a:t> </a:t>
            </a:r>
            <a:r>
              <a:rPr lang="sl-SI" dirty="0" err="1" smtClean="0"/>
              <a:t>book</a:t>
            </a:r>
            <a:r>
              <a:rPr lang="en-GB" dirty="0" smtClean="0"/>
              <a:t> </a:t>
            </a:r>
            <a:r>
              <a:rPr lang="en-GB" i="1" dirty="0" err="1" smtClean="0">
                <a:solidFill>
                  <a:srgbClr val="0000FF"/>
                </a:solidFill>
              </a:rPr>
              <a:t>Perceptrons</a:t>
            </a:r>
            <a:r>
              <a:rPr lang="sl-SI" i="1" dirty="0" smtClean="0"/>
              <a:t>, </a:t>
            </a:r>
            <a:r>
              <a:rPr lang="sl-SI" dirty="0" err="1" smtClean="0"/>
              <a:t>generalized</a:t>
            </a:r>
            <a:r>
              <a:rPr lang="sl-SI" dirty="0" smtClean="0"/>
              <a:t> </a:t>
            </a:r>
            <a:r>
              <a:rPr lang="sl-SI" dirty="0" err="1" smtClean="0"/>
              <a:t>the</a:t>
            </a:r>
            <a:r>
              <a:rPr lang="sl-SI" dirty="0" smtClean="0"/>
              <a:t> </a:t>
            </a:r>
            <a:r>
              <a:rPr lang="sl-SI" dirty="0" err="1" smtClean="0"/>
              <a:t>limitations</a:t>
            </a:r>
            <a:r>
              <a:rPr lang="sl-SI" dirty="0" smtClean="0"/>
              <a:t> of </a:t>
            </a:r>
            <a:r>
              <a:rPr lang="sl-SI" dirty="0" err="1" smtClean="0"/>
              <a:t>single-layer</a:t>
            </a:r>
            <a:r>
              <a:rPr lang="sl-SI" dirty="0" smtClean="0"/>
              <a:t/>
            </a:r>
            <a:br>
              <a:rPr lang="sl-SI" dirty="0" smtClean="0"/>
            </a:br>
            <a:r>
              <a:rPr lang="sl-SI" dirty="0" smtClean="0"/>
              <a:t>	   </a:t>
            </a:r>
            <a:r>
              <a:rPr lang="sl-SI" dirty="0" err="1" smtClean="0"/>
              <a:t>perceptrons</a:t>
            </a:r>
            <a:r>
              <a:rPr lang="sl-SI" dirty="0" smtClean="0"/>
              <a:t> to </a:t>
            </a:r>
            <a:r>
              <a:rPr lang="sl-SI" dirty="0" err="1" smtClean="0"/>
              <a:t>multilayered</a:t>
            </a:r>
            <a:r>
              <a:rPr lang="sl-SI" dirty="0" smtClean="0"/>
              <a:t> </a:t>
            </a:r>
            <a:r>
              <a:rPr lang="sl-SI" dirty="0" err="1" smtClean="0"/>
              <a:t>systems</a:t>
            </a:r>
            <a:r>
              <a:rPr lang="sl-SI" dirty="0" smtClean="0"/>
              <a:t> </a:t>
            </a:r>
            <a:endParaRPr lang="en-GB" dirty="0" smtClean="0"/>
          </a:p>
          <a:p>
            <a:pPr lvl="1" eaLnBrk="1" hangingPunct="1">
              <a:lnSpc>
                <a:spcPct val="90000"/>
              </a:lnSpc>
              <a:buFontTx/>
              <a:buNone/>
            </a:pPr>
            <a:r>
              <a:rPr lang="sl-SI" dirty="0" smtClean="0"/>
              <a:t>		</a:t>
            </a:r>
            <a:r>
              <a:rPr lang="en-GB" dirty="0" smtClean="0"/>
              <a:t>– N</a:t>
            </a:r>
            <a:r>
              <a:rPr lang="sl-SI" dirty="0" err="1" smtClean="0"/>
              <a:t>eural</a:t>
            </a:r>
            <a:r>
              <a:rPr lang="sl-SI" dirty="0" smtClean="0"/>
              <a:t> </a:t>
            </a:r>
            <a:r>
              <a:rPr lang="sl-SI" dirty="0" err="1" smtClean="0"/>
              <a:t>Network</a:t>
            </a:r>
            <a:r>
              <a:rPr lang="sl-SI" dirty="0" smtClean="0"/>
              <a:t> f</a:t>
            </a:r>
            <a:r>
              <a:rPr lang="en-GB" dirty="0" err="1" smtClean="0"/>
              <a:t>ield</a:t>
            </a:r>
            <a:r>
              <a:rPr lang="en-GB" dirty="0" smtClean="0"/>
              <a:t> went into hibernation</a:t>
            </a:r>
          </a:p>
        </p:txBody>
      </p:sp>
      <p:sp>
        <p:nvSpPr>
          <p:cNvPr id="19463" name="Line 4"/>
          <p:cNvSpPr>
            <a:spLocks noChangeShapeType="1"/>
          </p:cNvSpPr>
          <p:nvPr/>
        </p:nvSpPr>
        <p:spPr bwMode="auto">
          <a:xfrm>
            <a:off x="250825" y="1268413"/>
            <a:ext cx="864235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pPr>
              <a:defRPr/>
            </a:pPr>
            <a:r>
              <a:rPr lang="sl-SI" dirty="0"/>
              <a:t>© 2022</a:t>
            </a:r>
          </a:p>
        </p:txBody>
      </p:sp>
      <p:sp>
        <p:nvSpPr>
          <p:cNvPr id="20483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sl-SI" smtClean="0"/>
              <a:t>NEURAL NETWORKS  (1) Introduction to Neural Networks</a:t>
            </a:r>
            <a:endParaRPr lang="en-US" smtClean="0">
              <a:cs typeface="Arial" charset="0"/>
            </a:endParaRPr>
          </a:p>
        </p:txBody>
      </p:sp>
      <p:sp>
        <p:nvSpPr>
          <p:cNvPr id="20484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r>
              <a:rPr lang="sl-SI" smtClean="0"/>
              <a:t>#</a:t>
            </a:r>
            <a:fld id="{951EA237-E88F-49DC-81C8-9DF42F69BF27}" type="slidenum">
              <a:rPr lang="sl-SI" smtClean="0"/>
              <a:pPr/>
              <a:t>19</a:t>
            </a:fld>
            <a:endParaRPr lang="sl-SI" smtClean="0"/>
          </a:p>
        </p:txBody>
      </p:sp>
      <p:sp>
        <p:nvSpPr>
          <p:cNvPr id="2048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sl-SI" dirty="0" err="1" smtClean="0"/>
              <a:t>Brief</a:t>
            </a:r>
            <a:r>
              <a:rPr lang="sl-SI" dirty="0" smtClean="0"/>
              <a:t> </a:t>
            </a:r>
            <a:r>
              <a:rPr lang="sl-SI" dirty="0" err="1" smtClean="0"/>
              <a:t>history</a:t>
            </a:r>
            <a:r>
              <a:rPr lang="sl-SI" dirty="0" smtClean="0"/>
              <a:t> of </a:t>
            </a:r>
            <a:r>
              <a:rPr lang="sl-SI" dirty="0" err="1" smtClean="0"/>
              <a:t>neural</a:t>
            </a:r>
            <a:r>
              <a:rPr lang="sl-SI" dirty="0" smtClean="0"/>
              <a:t> </a:t>
            </a:r>
            <a:r>
              <a:rPr lang="sl-SI" dirty="0" err="1" smtClean="0"/>
              <a:t>networks</a:t>
            </a:r>
            <a:endParaRPr lang="en-GB" sz="2800" dirty="0" smtClean="0"/>
          </a:p>
        </p:txBody>
      </p:sp>
      <p:sp>
        <p:nvSpPr>
          <p:cNvPr id="2048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125538"/>
            <a:ext cx="8435975" cy="5256212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GB" sz="2000" b="1" dirty="0" smtClean="0">
                <a:solidFill>
                  <a:srgbClr val="FF0000"/>
                </a:solidFill>
              </a:rPr>
              <a:t>19</a:t>
            </a:r>
            <a:r>
              <a:rPr lang="sl-SI" sz="2000" b="1" dirty="0" smtClean="0">
                <a:solidFill>
                  <a:srgbClr val="FF0000"/>
                </a:solidFill>
              </a:rPr>
              <a:t>74</a:t>
            </a:r>
            <a:r>
              <a:rPr lang="en-GB" sz="2000" b="1" dirty="0" smtClean="0"/>
              <a:t> </a:t>
            </a:r>
            <a:r>
              <a:rPr lang="sl-SI" sz="2000" b="1" dirty="0" smtClean="0"/>
              <a:t>	</a:t>
            </a:r>
            <a:r>
              <a:rPr lang="sl-SI" sz="2000" b="1" dirty="0" err="1" smtClean="0"/>
              <a:t>Werbos</a:t>
            </a:r>
            <a:r>
              <a:rPr lang="sl-SI" sz="2000" b="1" dirty="0" smtClean="0"/>
              <a:t/>
            </a:r>
            <a:br>
              <a:rPr lang="sl-SI" sz="2000" b="1" dirty="0" smtClean="0"/>
            </a:br>
            <a:r>
              <a:rPr lang="sl-SI" sz="2000" dirty="0" smtClean="0"/>
              <a:t>	</a:t>
            </a:r>
            <a:r>
              <a:rPr lang="en-GB" sz="1600" dirty="0" smtClean="0">
                <a:solidFill>
                  <a:schemeClr val="tx1"/>
                </a:solidFill>
              </a:rPr>
              <a:t>–</a:t>
            </a:r>
            <a:r>
              <a:rPr lang="sl-SI" sz="1600" dirty="0" smtClean="0">
                <a:solidFill>
                  <a:schemeClr val="tx1"/>
                </a:solidFill>
              </a:rPr>
              <a:t> D</a:t>
            </a:r>
            <a:r>
              <a:rPr lang="en-US" sz="1600" dirty="0" err="1" smtClean="0">
                <a:solidFill>
                  <a:schemeClr val="tx1"/>
                </a:solidFill>
              </a:rPr>
              <a:t>eveloped</a:t>
            </a:r>
            <a:r>
              <a:rPr lang="en-US" sz="1600" dirty="0" smtClean="0">
                <a:solidFill>
                  <a:schemeClr val="tx1"/>
                </a:solidFill>
              </a:rPr>
              <a:t> </a:t>
            </a:r>
            <a:r>
              <a:rPr lang="en-US" sz="1600" dirty="0" smtClean="0">
                <a:solidFill>
                  <a:srgbClr val="0000FF"/>
                </a:solidFill>
              </a:rPr>
              <a:t>back-propagation</a:t>
            </a:r>
            <a:r>
              <a:rPr lang="en-US" sz="1600" dirty="0" smtClean="0"/>
              <a:t> </a:t>
            </a:r>
            <a:r>
              <a:rPr lang="en-US" sz="1600" dirty="0" smtClean="0">
                <a:solidFill>
                  <a:schemeClr val="tx1"/>
                </a:solidFill>
              </a:rPr>
              <a:t>learning method</a:t>
            </a:r>
            <a:r>
              <a:rPr lang="sl-SI" sz="1600" dirty="0" smtClean="0">
                <a:solidFill>
                  <a:schemeClr val="tx1"/>
                </a:solidFill>
              </a:rPr>
              <a:t> in his </a:t>
            </a:r>
            <a:r>
              <a:rPr lang="sl-SI" sz="1600" dirty="0" err="1" smtClean="0">
                <a:solidFill>
                  <a:schemeClr val="tx1"/>
                </a:solidFill>
              </a:rPr>
              <a:t>PhD</a:t>
            </a:r>
            <a:r>
              <a:rPr lang="sl-SI" sz="1600" dirty="0" smtClean="0">
                <a:solidFill>
                  <a:schemeClr val="tx1"/>
                </a:solidFill>
              </a:rPr>
              <a:t> </a:t>
            </a:r>
            <a:r>
              <a:rPr lang="sl-SI" sz="1600" dirty="0" err="1" smtClean="0">
                <a:solidFill>
                  <a:schemeClr val="tx1"/>
                </a:solidFill>
              </a:rPr>
              <a:t>thesis</a:t>
            </a:r>
            <a:endParaRPr lang="sl-SI" sz="1600" dirty="0" smtClean="0">
              <a:solidFill>
                <a:schemeClr val="tx1"/>
              </a:solidFill>
            </a:endParaRPr>
          </a:p>
          <a:p>
            <a:pPr eaLnBrk="1" hangingPunct="1">
              <a:buFontTx/>
              <a:buNone/>
            </a:pPr>
            <a:r>
              <a:rPr lang="sl-SI" sz="1600" dirty="0" smtClean="0">
                <a:solidFill>
                  <a:schemeClr val="tx1"/>
                </a:solidFill>
              </a:rPr>
              <a:t>		</a:t>
            </a:r>
            <a:r>
              <a:rPr lang="en-GB" sz="1600" dirty="0" smtClean="0">
                <a:solidFill>
                  <a:schemeClr val="tx1"/>
                </a:solidFill>
              </a:rPr>
              <a:t>–</a:t>
            </a:r>
            <a:r>
              <a:rPr lang="en-US" sz="1600" dirty="0" smtClean="0">
                <a:solidFill>
                  <a:schemeClr val="tx1"/>
                </a:solidFill>
              </a:rPr>
              <a:t> </a:t>
            </a:r>
            <a:r>
              <a:rPr lang="sl-SI" sz="1600" dirty="0" smtClean="0">
                <a:solidFill>
                  <a:schemeClr val="tx1"/>
                </a:solidFill>
              </a:rPr>
              <a:t>S</a:t>
            </a:r>
            <a:r>
              <a:rPr lang="en-US" sz="1600" dirty="0" err="1" smtClean="0">
                <a:solidFill>
                  <a:schemeClr val="tx1"/>
                </a:solidFill>
              </a:rPr>
              <a:t>everal</a:t>
            </a:r>
            <a:r>
              <a:rPr lang="en-US" sz="1600" dirty="0" smtClean="0">
                <a:solidFill>
                  <a:schemeClr val="tx1"/>
                </a:solidFill>
              </a:rPr>
              <a:t> years passed before this approach was popularized</a:t>
            </a:r>
            <a:endParaRPr lang="sl-SI" sz="1600" dirty="0" smtClean="0">
              <a:solidFill>
                <a:schemeClr val="tx1"/>
              </a:solidFill>
            </a:endParaRPr>
          </a:p>
          <a:p>
            <a:pPr eaLnBrk="1" hangingPunct="1">
              <a:buFontTx/>
              <a:buNone/>
            </a:pPr>
            <a:r>
              <a:rPr lang="sl-SI" sz="800" dirty="0" smtClean="0">
                <a:solidFill>
                  <a:schemeClr val="tx1"/>
                </a:solidFill>
              </a:rPr>
              <a:t> </a:t>
            </a:r>
            <a:endParaRPr lang="en-GB" sz="800" dirty="0" smtClean="0">
              <a:solidFill>
                <a:schemeClr val="tx1"/>
              </a:solidFill>
            </a:endParaRPr>
          </a:p>
          <a:p>
            <a:pPr eaLnBrk="1" hangingPunct="1">
              <a:buFontTx/>
              <a:buNone/>
            </a:pPr>
            <a:r>
              <a:rPr lang="en-GB" sz="2000" b="1" dirty="0" smtClean="0">
                <a:solidFill>
                  <a:srgbClr val="FF0000"/>
                </a:solidFill>
              </a:rPr>
              <a:t>1982</a:t>
            </a:r>
            <a:r>
              <a:rPr lang="en-GB" sz="2000" b="1" dirty="0" smtClean="0"/>
              <a:t> </a:t>
            </a:r>
            <a:r>
              <a:rPr lang="sl-SI" sz="2000" b="1" dirty="0" smtClean="0"/>
              <a:t>	</a:t>
            </a:r>
            <a:r>
              <a:rPr lang="en-GB" sz="2000" b="1" dirty="0" smtClean="0"/>
              <a:t>Hopfield</a:t>
            </a:r>
            <a:r>
              <a:rPr lang="sl-SI" sz="2000" b="1" dirty="0" smtClean="0"/>
              <a:t/>
            </a:r>
            <a:br>
              <a:rPr lang="sl-SI" sz="2000" b="1" dirty="0" smtClean="0"/>
            </a:br>
            <a:r>
              <a:rPr lang="sl-SI" sz="2000" dirty="0" smtClean="0"/>
              <a:t>	</a:t>
            </a:r>
            <a:r>
              <a:rPr lang="en-GB" sz="1600" dirty="0" smtClean="0">
                <a:solidFill>
                  <a:schemeClr val="tx1"/>
                </a:solidFill>
              </a:rPr>
              <a:t>–</a:t>
            </a:r>
            <a:r>
              <a:rPr lang="sl-SI" sz="1600" dirty="0" smtClean="0">
                <a:solidFill>
                  <a:schemeClr val="tx1"/>
                </a:solidFill>
              </a:rPr>
              <a:t> Pu</a:t>
            </a:r>
            <a:r>
              <a:rPr lang="en-GB" sz="1600" dirty="0" err="1" smtClean="0">
                <a:solidFill>
                  <a:schemeClr val="tx1"/>
                </a:solidFill>
              </a:rPr>
              <a:t>blished</a:t>
            </a:r>
            <a:r>
              <a:rPr lang="en-GB" sz="1600" dirty="0" smtClean="0">
                <a:solidFill>
                  <a:schemeClr val="tx1"/>
                </a:solidFill>
              </a:rPr>
              <a:t> a series of papers on Hopfield networks</a:t>
            </a:r>
            <a:endParaRPr lang="sl-SI" sz="1600" dirty="0" smtClean="0">
              <a:solidFill>
                <a:schemeClr val="tx1"/>
              </a:solidFill>
            </a:endParaRPr>
          </a:p>
          <a:p>
            <a:pPr eaLnBrk="1" hangingPunct="1">
              <a:buFontTx/>
              <a:buNone/>
            </a:pPr>
            <a:r>
              <a:rPr lang="sl-SI" sz="800" dirty="0" smtClean="0"/>
              <a:t> </a:t>
            </a:r>
            <a:endParaRPr lang="en-GB" sz="800" dirty="0" smtClean="0"/>
          </a:p>
          <a:p>
            <a:pPr eaLnBrk="1" hangingPunct="1">
              <a:buFontTx/>
              <a:buNone/>
            </a:pPr>
            <a:r>
              <a:rPr lang="en-GB" sz="2000" b="1" dirty="0" smtClean="0">
                <a:solidFill>
                  <a:srgbClr val="FF0000"/>
                </a:solidFill>
              </a:rPr>
              <a:t>1982</a:t>
            </a:r>
            <a:r>
              <a:rPr lang="en-GB" sz="2000" b="1" dirty="0" smtClean="0"/>
              <a:t> </a:t>
            </a:r>
            <a:r>
              <a:rPr lang="sl-SI" sz="2000" b="1" dirty="0" smtClean="0"/>
              <a:t>	</a:t>
            </a:r>
            <a:r>
              <a:rPr lang="en-GB" sz="2000" b="1" dirty="0" err="1" smtClean="0"/>
              <a:t>Kohonen</a:t>
            </a:r>
            <a:r>
              <a:rPr lang="en-GB" sz="2000" dirty="0" smtClean="0"/>
              <a:t> </a:t>
            </a:r>
            <a:r>
              <a:rPr lang="sl-SI" sz="2000" dirty="0" smtClean="0"/>
              <a:t/>
            </a:r>
            <a:br>
              <a:rPr lang="sl-SI" sz="2000" dirty="0" smtClean="0"/>
            </a:br>
            <a:r>
              <a:rPr lang="sl-SI" sz="1600" dirty="0" smtClean="0"/>
              <a:t>	</a:t>
            </a:r>
            <a:r>
              <a:rPr lang="en-GB" sz="1600" dirty="0" smtClean="0">
                <a:solidFill>
                  <a:schemeClr val="tx1"/>
                </a:solidFill>
              </a:rPr>
              <a:t>–</a:t>
            </a:r>
            <a:r>
              <a:rPr lang="sl-SI" sz="1600" dirty="0" smtClean="0">
                <a:solidFill>
                  <a:schemeClr val="tx1"/>
                </a:solidFill>
              </a:rPr>
              <a:t> </a:t>
            </a:r>
            <a:r>
              <a:rPr lang="sl-SI" sz="1600" dirty="0" err="1" smtClean="0">
                <a:solidFill>
                  <a:schemeClr val="tx1"/>
                </a:solidFill>
              </a:rPr>
              <a:t>Developed</a:t>
            </a:r>
            <a:r>
              <a:rPr lang="sl-SI" sz="1600" dirty="0" smtClean="0">
                <a:solidFill>
                  <a:schemeClr val="tx1"/>
                </a:solidFill>
              </a:rPr>
              <a:t> </a:t>
            </a:r>
            <a:r>
              <a:rPr lang="sl-SI" sz="1600" dirty="0" err="1" smtClean="0">
                <a:solidFill>
                  <a:schemeClr val="tx1"/>
                </a:solidFill>
              </a:rPr>
              <a:t>the</a:t>
            </a:r>
            <a:r>
              <a:rPr lang="sl-SI" sz="1600" dirty="0" smtClean="0">
                <a:solidFill>
                  <a:schemeClr val="tx1"/>
                </a:solidFill>
              </a:rPr>
              <a:t> </a:t>
            </a:r>
            <a:r>
              <a:rPr lang="sl-SI" sz="1600" dirty="0" err="1" smtClean="0">
                <a:solidFill>
                  <a:schemeClr val="tx1"/>
                </a:solidFill>
              </a:rPr>
              <a:t>Self-Organising</a:t>
            </a:r>
            <a:r>
              <a:rPr lang="sl-SI" sz="1600" dirty="0" smtClean="0">
                <a:solidFill>
                  <a:schemeClr val="tx1"/>
                </a:solidFill>
              </a:rPr>
              <a:t> </a:t>
            </a:r>
            <a:r>
              <a:rPr lang="sl-SI" sz="1600" dirty="0" err="1" smtClean="0">
                <a:solidFill>
                  <a:schemeClr val="tx1"/>
                </a:solidFill>
              </a:rPr>
              <a:t>Maps</a:t>
            </a:r>
            <a:r>
              <a:rPr lang="sl-SI" sz="1600" dirty="0" smtClean="0">
                <a:solidFill>
                  <a:schemeClr val="tx1"/>
                </a:solidFill>
              </a:rPr>
              <a:t/>
            </a:r>
            <a:br>
              <a:rPr lang="sl-SI" sz="1600" dirty="0" smtClean="0">
                <a:solidFill>
                  <a:schemeClr val="tx1"/>
                </a:solidFill>
              </a:rPr>
            </a:br>
            <a:r>
              <a:rPr lang="sl-SI" sz="800" dirty="0" smtClean="0">
                <a:solidFill>
                  <a:schemeClr val="tx1"/>
                </a:solidFill>
              </a:rPr>
              <a:t> </a:t>
            </a:r>
            <a:endParaRPr lang="en-GB" sz="1600" dirty="0" smtClean="0">
              <a:solidFill>
                <a:schemeClr val="tx1"/>
              </a:solidFill>
            </a:endParaRPr>
          </a:p>
          <a:p>
            <a:pPr eaLnBrk="1" hangingPunct="1">
              <a:buFontTx/>
              <a:buNone/>
            </a:pPr>
            <a:r>
              <a:rPr lang="en-GB" sz="2000" b="1" dirty="0" smtClean="0">
                <a:solidFill>
                  <a:srgbClr val="FF0000"/>
                </a:solidFill>
              </a:rPr>
              <a:t>198</a:t>
            </a:r>
            <a:r>
              <a:rPr lang="sl-SI" sz="2000" b="1" dirty="0" smtClean="0">
                <a:solidFill>
                  <a:srgbClr val="FF0000"/>
                </a:solidFill>
              </a:rPr>
              <a:t>0s</a:t>
            </a:r>
            <a:r>
              <a:rPr lang="en-GB" sz="2000" b="1" dirty="0" smtClean="0"/>
              <a:t> </a:t>
            </a:r>
            <a:r>
              <a:rPr lang="sl-SI" sz="2000" b="1" dirty="0" smtClean="0"/>
              <a:t>	</a:t>
            </a:r>
            <a:r>
              <a:rPr lang="sl-SI" sz="2000" b="1" dirty="0" err="1" smtClean="0"/>
              <a:t>Rumelhart</a:t>
            </a:r>
            <a:r>
              <a:rPr lang="sl-SI" sz="2000" b="1" dirty="0" smtClean="0"/>
              <a:t> and </a:t>
            </a:r>
            <a:r>
              <a:rPr lang="sl-SI" sz="2000" b="1" dirty="0" err="1" smtClean="0"/>
              <a:t>McClelland</a:t>
            </a:r>
            <a:r>
              <a:rPr lang="sl-SI" sz="2000" dirty="0" smtClean="0"/>
              <a:t/>
            </a:r>
            <a:br>
              <a:rPr lang="sl-SI" sz="2000" dirty="0" smtClean="0"/>
            </a:br>
            <a:r>
              <a:rPr lang="sl-SI" sz="1600" dirty="0" smtClean="0"/>
              <a:t>	</a:t>
            </a:r>
            <a:r>
              <a:rPr lang="en-GB" sz="1600" dirty="0" smtClean="0">
                <a:solidFill>
                  <a:schemeClr val="tx1"/>
                </a:solidFill>
              </a:rPr>
              <a:t>–</a:t>
            </a:r>
            <a:r>
              <a:rPr lang="sl-SI" sz="1600" dirty="0" smtClean="0">
                <a:solidFill>
                  <a:schemeClr val="tx1"/>
                </a:solidFill>
              </a:rPr>
              <a:t> </a:t>
            </a:r>
            <a:r>
              <a:rPr lang="sl-SI" sz="1600" dirty="0" err="1" smtClean="0">
                <a:solidFill>
                  <a:schemeClr val="tx1"/>
                </a:solidFill>
              </a:rPr>
              <a:t>Backpropagation</a:t>
            </a:r>
            <a:r>
              <a:rPr lang="sl-SI" sz="1600" dirty="0" smtClean="0">
                <a:solidFill>
                  <a:schemeClr val="tx1"/>
                </a:solidFill>
              </a:rPr>
              <a:t> </a:t>
            </a:r>
            <a:r>
              <a:rPr lang="sl-SI" sz="1600" dirty="0" err="1" smtClean="0">
                <a:solidFill>
                  <a:schemeClr val="tx1"/>
                </a:solidFill>
              </a:rPr>
              <a:t>rediscovered</a:t>
            </a:r>
            <a:r>
              <a:rPr lang="sl-SI" sz="1600" dirty="0" smtClean="0">
                <a:solidFill>
                  <a:schemeClr val="tx1"/>
                </a:solidFill>
              </a:rPr>
              <a:t>, re-</a:t>
            </a:r>
            <a:r>
              <a:rPr lang="sl-SI" sz="1600" dirty="0" err="1" smtClean="0">
                <a:solidFill>
                  <a:schemeClr val="tx1"/>
                </a:solidFill>
              </a:rPr>
              <a:t>emergence</a:t>
            </a:r>
            <a:r>
              <a:rPr lang="sl-SI" sz="1600" dirty="0" smtClean="0">
                <a:solidFill>
                  <a:schemeClr val="tx1"/>
                </a:solidFill>
              </a:rPr>
              <a:t> of </a:t>
            </a:r>
            <a:r>
              <a:rPr lang="sl-SI" sz="1600" dirty="0" err="1" smtClean="0">
                <a:solidFill>
                  <a:schemeClr val="tx1"/>
                </a:solidFill>
              </a:rPr>
              <a:t>neural</a:t>
            </a:r>
            <a:r>
              <a:rPr lang="sl-SI" sz="1600" dirty="0" smtClean="0">
                <a:solidFill>
                  <a:schemeClr val="tx1"/>
                </a:solidFill>
              </a:rPr>
              <a:t> </a:t>
            </a:r>
            <a:r>
              <a:rPr lang="sl-SI" sz="1600" dirty="0" err="1" smtClean="0">
                <a:solidFill>
                  <a:schemeClr val="tx1"/>
                </a:solidFill>
              </a:rPr>
              <a:t>networks</a:t>
            </a:r>
            <a:r>
              <a:rPr lang="sl-SI" sz="1600" dirty="0" smtClean="0">
                <a:solidFill>
                  <a:schemeClr val="tx1"/>
                </a:solidFill>
              </a:rPr>
              <a:t> </a:t>
            </a:r>
            <a:r>
              <a:rPr lang="sl-SI" sz="1600" dirty="0" err="1" smtClean="0">
                <a:solidFill>
                  <a:schemeClr val="tx1"/>
                </a:solidFill>
              </a:rPr>
              <a:t>field</a:t>
            </a:r>
            <a:endParaRPr lang="sl-SI" sz="1600" dirty="0" smtClean="0">
              <a:solidFill>
                <a:schemeClr val="tx1"/>
              </a:solidFill>
            </a:endParaRPr>
          </a:p>
          <a:p>
            <a:pPr eaLnBrk="1" hangingPunct="1">
              <a:buFontTx/>
              <a:buNone/>
            </a:pPr>
            <a:r>
              <a:rPr lang="sl-SI" sz="1600" dirty="0" smtClean="0">
                <a:solidFill>
                  <a:schemeClr val="tx1"/>
                </a:solidFill>
              </a:rPr>
              <a:t>		</a:t>
            </a:r>
            <a:r>
              <a:rPr lang="en-GB" sz="1600" dirty="0" smtClean="0">
                <a:solidFill>
                  <a:schemeClr val="tx1"/>
                </a:solidFill>
              </a:rPr>
              <a:t>–</a:t>
            </a:r>
            <a:r>
              <a:rPr lang="sl-SI" sz="1600" dirty="0" smtClean="0">
                <a:solidFill>
                  <a:schemeClr val="tx1"/>
                </a:solidFill>
              </a:rPr>
              <a:t> Books, </a:t>
            </a:r>
            <a:r>
              <a:rPr lang="sl-SI" sz="1600" dirty="0" err="1" smtClean="0">
                <a:solidFill>
                  <a:schemeClr val="tx1"/>
                </a:solidFill>
              </a:rPr>
              <a:t>conferences</a:t>
            </a:r>
            <a:r>
              <a:rPr lang="sl-SI" sz="1600" dirty="0" smtClean="0">
                <a:solidFill>
                  <a:schemeClr val="tx1"/>
                </a:solidFill>
              </a:rPr>
              <a:t>, </a:t>
            </a:r>
            <a:r>
              <a:rPr lang="sl-SI" sz="1600" dirty="0" err="1" smtClean="0">
                <a:solidFill>
                  <a:schemeClr val="tx1"/>
                </a:solidFill>
              </a:rPr>
              <a:t>courses</a:t>
            </a:r>
            <a:r>
              <a:rPr lang="sl-SI" sz="1600" dirty="0" smtClean="0">
                <a:solidFill>
                  <a:schemeClr val="tx1"/>
                </a:solidFill>
              </a:rPr>
              <a:t>, </a:t>
            </a:r>
            <a:r>
              <a:rPr lang="sl-SI" sz="1600" dirty="0" err="1" smtClean="0">
                <a:solidFill>
                  <a:schemeClr val="tx1"/>
                </a:solidFill>
              </a:rPr>
              <a:t>funding</a:t>
            </a:r>
            <a:r>
              <a:rPr lang="sl-SI" sz="1600" dirty="0" smtClean="0">
                <a:solidFill>
                  <a:schemeClr val="tx1"/>
                </a:solidFill>
              </a:rPr>
              <a:t> in USA, </a:t>
            </a:r>
            <a:r>
              <a:rPr lang="sl-SI" sz="1600" dirty="0" err="1" smtClean="0">
                <a:solidFill>
                  <a:schemeClr val="tx1"/>
                </a:solidFill>
              </a:rPr>
              <a:t>Europe</a:t>
            </a:r>
            <a:r>
              <a:rPr lang="sl-SI" sz="1600" dirty="0" smtClean="0">
                <a:solidFill>
                  <a:schemeClr val="tx1"/>
                </a:solidFill>
              </a:rPr>
              <a:t>, </a:t>
            </a:r>
            <a:r>
              <a:rPr lang="sl-SI" sz="1600" dirty="0" err="1" smtClean="0">
                <a:solidFill>
                  <a:schemeClr val="tx1"/>
                </a:solidFill>
              </a:rPr>
              <a:t>Japan</a:t>
            </a:r>
            <a:endParaRPr lang="sl-SI" sz="1600" dirty="0" smtClean="0">
              <a:solidFill>
                <a:schemeClr val="tx1"/>
              </a:solidFill>
            </a:endParaRPr>
          </a:p>
          <a:p>
            <a:pPr eaLnBrk="1" hangingPunct="1">
              <a:buFontTx/>
              <a:buNone/>
            </a:pPr>
            <a:r>
              <a:rPr lang="sl-SI" sz="800" dirty="0" smtClean="0"/>
              <a:t> </a:t>
            </a:r>
            <a:endParaRPr lang="en-GB" sz="2000" dirty="0" smtClean="0"/>
          </a:p>
          <a:p>
            <a:pPr eaLnBrk="1" hangingPunct="1">
              <a:buFontTx/>
              <a:buNone/>
            </a:pPr>
            <a:r>
              <a:rPr lang="en-GB" sz="2000" b="1" dirty="0" smtClean="0">
                <a:solidFill>
                  <a:srgbClr val="FF0000"/>
                </a:solidFill>
              </a:rPr>
              <a:t>1990</a:t>
            </a:r>
            <a:r>
              <a:rPr lang="sl-SI" sz="2000" b="1" dirty="0" smtClean="0">
                <a:solidFill>
                  <a:srgbClr val="FF0000"/>
                </a:solidFill>
              </a:rPr>
              <a:t>s</a:t>
            </a:r>
            <a:r>
              <a:rPr lang="en-GB" sz="2000" b="1" dirty="0" smtClean="0"/>
              <a:t> </a:t>
            </a:r>
            <a:r>
              <a:rPr lang="sl-SI" sz="2000" b="1" dirty="0" smtClean="0"/>
              <a:t>	</a:t>
            </a:r>
            <a:r>
              <a:rPr lang="en-GB" sz="2000" b="1" dirty="0" smtClean="0"/>
              <a:t>Radial Basis Function Networks</a:t>
            </a:r>
            <a:r>
              <a:rPr lang="en-GB" sz="2000" dirty="0" smtClean="0"/>
              <a:t> w</a:t>
            </a:r>
            <a:r>
              <a:rPr lang="sl-SI" sz="2000" dirty="0" smtClean="0"/>
              <a:t>ere </a:t>
            </a:r>
            <a:r>
              <a:rPr lang="en-GB" sz="2000" dirty="0" smtClean="0"/>
              <a:t>developed</a:t>
            </a:r>
            <a:r>
              <a:rPr lang="sl-SI" sz="2000" dirty="0" smtClean="0"/>
              <a:t/>
            </a:r>
            <a:br>
              <a:rPr lang="sl-SI" sz="2000" dirty="0" smtClean="0"/>
            </a:br>
            <a:r>
              <a:rPr lang="sl-SI" sz="800" dirty="0" smtClean="0"/>
              <a:t> </a:t>
            </a:r>
            <a:endParaRPr lang="en-GB" sz="2000" dirty="0" smtClean="0"/>
          </a:p>
          <a:p>
            <a:pPr eaLnBrk="1" hangingPunct="1">
              <a:buFontTx/>
              <a:buNone/>
            </a:pPr>
            <a:r>
              <a:rPr lang="en-GB" sz="2000" b="1" dirty="0" smtClean="0">
                <a:solidFill>
                  <a:srgbClr val="FF0000"/>
                </a:solidFill>
              </a:rPr>
              <a:t>2000</a:t>
            </a:r>
            <a:r>
              <a:rPr lang="sl-SI" sz="2000" b="1" dirty="0" smtClean="0">
                <a:solidFill>
                  <a:srgbClr val="FF0000"/>
                </a:solidFill>
              </a:rPr>
              <a:t>s</a:t>
            </a:r>
            <a:r>
              <a:rPr lang="sl-SI" sz="2000" b="1" dirty="0" smtClean="0"/>
              <a:t>	</a:t>
            </a:r>
            <a:r>
              <a:rPr lang="en-GB" sz="2000" dirty="0" smtClean="0"/>
              <a:t>The power of </a:t>
            </a:r>
            <a:r>
              <a:rPr lang="en-GB" sz="2000" b="1" dirty="0" smtClean="0"/>
              <a:t>Ensembles of Neural Networks</a:t>
            </a:r>
            <a:r>
              <a:rPr lang="en-GB" sz="2000" dirty="0" smtClean="0"/>
              <a:t> and</a:t>
            </a:r>
            <a:r>
              <a:rPr lang="sl-SI" sz="2000" dirty="0" smtClean="0"/>
              <a:t/>
            </a:r>
            <a:br>
              <a:rPr lang="sl-SI" sz="2000" dirty="0" smtClean="0"/>
            </a:br>
            <a:r>
              <a:rPr lang="sl-SI" sz="2000" dirty="0" smtClean="0"/>
              <a:t>	</a:t>
            </a:r>
            <a:r>
              <a:rPr lang="en-GB" sz="2000" b="1" dirty="0" smtClean="0"/>
              <a:t>Support</a:t>
            </a:r>
            <a:r>
              <a:rPr lang="sl-SI" sz="2000" b="1" dirty="0" smtClean="0"/>
              <a:t> </a:t>
            </a:r>
            <a:r>
              <a:rPr lang="en-GB" sz="2000" b="1" dirty="0" smtClean="0"/>
              <a:t>Vector Machines</a:t>
            </a:r>
            <a:r>
              <a:rPr lang="sl-SI" sz="2000" dirty="0" smtClean="0"/>
              <a:t> </a:t>
            </a:r>
            <a:r>
              <a:rPr lang="en-GB" sz="2000" dirty="0" smtClean="0"/>
              <a:t>becomes apparent</a:t>
            </a:r>
          </a:p>
        </p:txBody>
      </p:sp>
    </p:spTree>
    <p:extLst>
      <p:ext uri="{BB962C8B-B14F-4D97-AF65-F5344CB8AC3E}">
        <p14:creationId xmlns:p14="http://schemas.microsoft.com/office/powerpoint/2010/main" val="3335719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pPr>
              <a:defRPr/>
            </a:pPr>
            <a:r>
              <a:rPr lang="sl-SI" dirty="0"/>
              <a:t>© 2022</a:t>
            </a:r>
          </a:p>
        </p:txBody>
      </p:sp>
      <p:sp>
        <p:nvSpPr>
          <p:cNvPr id="3075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sl-SI" smtClean="0"/>
              <a:t>NEURAL NETWORKS  (1) Introduction to Neural Networks</a:t>
            </a:r>
            <a:endParaRPr lang="en-US" smtClean="0">
              <a:cs typeface="Arial" charset="0"/>
            </a:endParaRPr>
          </a:p>
        </p:txBody>
      </p:sp>
      <p:sp>
        <p:nvSpPr>
          <p:cNvPr id="3076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r>
              <a:rPr lang="sl-SI" smtClean="0"/>
              <a:t>#</a:t>
            </a:r>
            <a:fld id="{BEB5431F-EC9C-4B30-932D-543F4C2AAAB5}" type="slidenum">
              <a:rPr lang="sl-SI" smtClean="0"/>
              <a:pPr/>
              <a:t>2</a:t>
            </a:fld>
            <a:endParaRPr lang="sl-SI" smtClean="0"/>
          </a:p>
        </p:txBody>
      </p:sp>
      <p:sp>
        <p:nvSpPr>
          <p:cNvPr id="307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sl-SI" dirty="0" smtClean="0"/>
              <a:t>1.1  </a:t>
            </a:r>
            <a:r>
              <a:rPr lang="sl-SI" dirty="0" err="1" smtClean="0"/>
              <a:t>What</a:t>
            </a:r>
            <a:r>
              <a:rPr lang="sl-SI" dirty="0" smtClean="0"/>
              <a:t> is a </a:t>
            </a:r>
            <a:r>
              <a:rPr lang="sl-SI" dirty="0" err="1" smtClean="0"/>
              <a:t>neural</a:t>
            </a:r>
            <a:r>
              <a:rPr lang="sl-SI" dirty="0" smtClean="0"/>
              <a:t> </a:t>
            </a:r>
            <a:r>
              <a:rPr lang="sl-SI" dirty="0" err="1" smtClean="0"/>
              <a:t>network</a:t>
            </a:r>
            <a:r>
              <a:rPr lang="sl-SI" dirty="0" smtClean="0"/>
              <a:t>?</a:t>
            </a:r>
            <a:endParaRPr lang="en-GB" sz="2400" dirty="0" smtClean="0"/>
          </a:p>
        </p:txBody>
      </p:sp>
      <p:sp>
        <p:nvSpPr>
          <p:cNvPr id="307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565275"/>
            <a:ext cx="4691063" cy="4672013"/>
          </a:xfrm>
        </p:spPr>
        <p:txBody>
          <a:bodyPr/>
          <a:lstStyle/>
          <a:p>
            <a:pPr eaLnBrk="1" hangingPunct="1"/>
            <a:r>
              <a:rPr lang="sl-SI" dirty="0" err="1" smtClean="0"/>
              <a:t>Neural</a:t>
            </a:r>
            <a:r>
              <a:rPr lang="sl-SI" dirty="0" smtClean="0"/>
              <a:t> </a:t>
            </a:r>
            <a:r>
              <a:rPr lang="sl-SI" dirty="0" err="1" smtClean="0"/>
              <a:t>network</a:t>
            </a:r>
            <a:endParaRPr lang="sl-SI" dirty="0" smtClean="0"/>
          </a:p>
          <a:p>
            <a:pPr lvl="1" eaLnBrk="1" hangingPunct="1"/>
            <a:r>
              <a:rPr lang="sl-SI" dirty="0" err="1" smtClean="0"/>
              <a:t>Network</a:t>
            </a:r>
            <a:r>
              <a:rPr lang="sl-SI" dirty="0" smtClean="0"/>
              <a:t> of </a:t>
            </a:r>
            <a:r>
              <a:rPr lang="sl-SI" dirty="0" err="1" smtClean="0"/>
              <a:t>biological</a:t>
            </a:r>
            <a:r>
              <a:rPr lang="sl-SI" dirty="0" smtClean="0"/>
              <a:t> </a:t>
            </a:r>
            <a:r>
              <a:rPr lang="sl-SI" dirty="0" err="1" smtClean="0"/>
              <a:t>neurons</a:t>
            </a:r>
            <a:endParaRPr lang="sl-SI" dirty="0" smtClean="0"/>
          </a:p>
          <a:p>
            <a:pPr lvl="1" eaLnBrk="1" hangingPunct="1"/>
            <a:r>
              <a:rPr lang="sl-SI" dirty="0" smtClean="0"/>
              <a:t>B</a:t>
            </a:r>
            <a:r>
              <a:rPr lang="en-GB" dirty="0" err="1" smtClean="0">
                <a:sym typeface="Wingdings" pitchFamily="2" charset="2"/>
              </a:rPr>
              <a:t>iological</a:t>
            </a:r>
            <a:r>
              <a:rPr lang="en-GB" dirty="0" smtClean="0">
                <a:sym typeface="Wingdings" pitchFamily="2" charset="2"/>
              </a:rPr>
              <a:t> neural networks</a:t>
            </a:r>
            <a:r>
              <a:rPr lang="sl-SI" dirty="0" smtClean="0">
                <a:sym typeface="Wingdings" pitchFamily="2" charset="2"/>
              </a:rPr>
              <a:t> are </a:t>
            </a:r>
            <a:r>
              <a:rPr lang="en-GB" dirty="0" smtClean="0">
                <a:sym typeface="Wingdings" pitchFamily="2" charset="2"/>
              </a:rPr>
              <a:t>made up of real biological neurons that are connected or functionally</a:t>
            </a:r>
            <a:r>
              <a:rPr lang="sl-SI" dirty="0" smtClean="0">
                <a:sym typeface="Wingdings" pitchFamily="2" charset="2"/>
              </a:rPr>
              <a:t> </a:t>
            </a:r>
            <a:r>
              <a:rPr lang="en-GB" dirty="0" smtClean="0">
                <a:sym typeface="Wingdings" pitchFamily="2" charset="2"/>
              </a:rPr>
              <a:t>related in the peripheral nervous system or the central nervous system</a:t>
            </a:r>
            <a:endParaRPr lang="sl-SI" dirty="0" smtClean="0">
              <a:sym typeface="Wingdings" pitchFamily="2" charset="2"/>
            </a:endParaRPr>
          </a:p>
          <a:p>
            <a:pPr eaLnBrk="1" hangingPunct="1"/>
            <a:endParaRPr lang="sl-SI" dirty="0" smtClean="0"/>
          </a:p>
          <a:p>
            <a:pPr eaLnBrk="1" hangingPunct="1"/>
            <a:r>
              <a:rPr lang="sl-SI" dirty="0" err="1" smtClean="0"/>
              <a:t>Artificial</a:t>
            </a:r>
            <a:r>
              <a:rPr lang="sl-SI" dirty="0" smtClean="0"/>
              <a:t> </a:t>
            </a:r>
            <a:r>
              <a:rPr lang="sl-SI" dirty="0" err="1" smtClean="0"/>
              <a:t>neurons</a:t>
            </a:r>
            <a:endParaRPr lang="sl-SI" dirty="0" smtClean="0"/>
          </a:p>
          <a:p>
            <a:pPr lvl="1" eaLnBrk="1" hangingPunct="1"/>
            <a:r>
              <a:rPr lang="sl-SI" dirty="0" err="1" smtClean="0"/>
              <a:t>Simple</a:t>
            </a:r>
            <a:r>
              <a:rPr lang="sl-SI" dirty="0" smtClean="0"/>
              <a:t> </a:t>
            </a:r>
            <a:r>
              <a:rPr lang="sl-SI" dirty="0" err="1" smtClean="0"/>
              <a:t>mathematical</a:t>
            </a:r>
            <a:r>
              <a:rPr lang="sl-SI" dirty="0" smtClean="0"/>
              <a:t> </a:t>
            </a:r>
            <a:r>
              <a:rPr lang="sl-SI" dirty="0" err="1" smtClean="0"/>
              <a:t>approximations</a:t>
            </a:r>
            <a:r>
              <a:rPr lang="sl-SI" dirty="0" smtClean="0"/>
              <a:t> of </a:t>
            </a:r>
            <a:r>
              <a:rPr lang="sl-SI" dirty="0" err="1" smtClean="0"/>
              <a:t>biological</a:t>
            </a:r>
            <a:r>
              <a:rPr lang="sl-SI" dirty="0" smtClean="0"/>
              <a:t> </a:t>
            </a:r>
            <a:r>
              <a:rPr lang="sl-SI" dirty="0" err="1" smtClean="0"/>
              <a:t>neurons</a:t>
            </a:r>
            <a:endParaRPr lang="sl-SI" dirty="0" smtClean="0"/>
          </a:p>
        </p:txBody>
      </p:sp>
      <p:pic>
        <p:nvPicPr>
          <p:cNvPr id="3079" name="Picture 8" descr="realneurons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64163" y="1674813"/>
            <a:ext cx="3311525" cy="1827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80" name="Picture 9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64163" y="4132263"/>
            <a:ext cx="3432175" cy="1897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81" name="Line 10"/>
          <p:cNvSpPr>
            <a:spLocks noChangeShapeType="1"/>
          </p:cNvSpPr>
          <p:nvPr/>
        </p:nvSpPr>
        <p:spPr bwMode="auto">
          <a:xfrm>
            <a:off x="250825" y="1268413"/>
            <a:ext cx="864235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pPr>
              <a:defRPr/>
            </a:pPr>
            <a:r>
              <a:rPr lang="sl-SI" dirty="0"/>
              <a:t>© 2022</a:t>
            </a:r>
          </a:p>
        </p:txBody>
      </p:sp>
      <p:sp>
        <p:nvSpPr>
          <p:cNvPr id="20483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sl-SI" smtClean="0"/>
              <a:t>NEURAL NETWORKS  (1) Introduction to Neural Networks</a:t>
            </a:r>
            <a:endParaRPr lang="en-US" smtClean="0">
              <a:cs typeface="Arial" charset="0"/>
            </a:endParaRPr>
          </a:p>
        </p:txBody>
      </p:sp>
      <p:sp>
        <p:nvSpPr>
          <p:cNvPr id="20484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r>
              <a:rPr lang="sl-SI" smtClean="0"/>
              <a:t>#</a:t>
            </a:r>
            <a:fld id="{951EA237-E88F-49DC-81C8-9DF42F69BF27}" type="slidenum">
              <a:rPr lang="sl-SI" smtClean="0"/>
              <a:pPr/>
              <a:t>20</a:t>
            </a:fld>
            <a:endParaRPr lang="sl-SI" smtClean="0"/>
          </a:p>
        </p:txBody>
      </p:sp>
      <p:sp>
        <p:nvSpPr>
          <p:cNvPr id="2048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sl-SI" dirty="0" err="1" smtClean="0"/>
              <a:t>Brief</a:t>
            </a:r>
            <a:r>
              <a:rPr lang="sl-SI" dirty="0" smtClean="0"/>
              <a:t> </a:t>
            </a:r>
            <a:r>
              <a:rPr lang="sl-SI" dirty="0" err="1" smtClean="0"/>
              <a:t>history</a:t>
            </a:r>
            <a:r>
              <a:rPr lang="sl-SI" dirty="0" smtClean="0"/>
              <a:t> of </a:t>
            </a:r>
            <a:r>
              <a:rPr lang="sl-SI" dirty="0" err="1" smtClean="0"/>
              <a:t>neural</a:t>
            </a:r>
            <a:r>
              <a:rPr lang="sl-SI" dirty="0" smtClean="0"/>
              <a:t> </a:t>
            </a:r>
            <a:r>
              <a:rPr lang="sl-SI" dirty="0" err="1" smtClean="0"/>
              <a:t>networks</a:t>
            </a:r>
            <a:endParaRPr lang="en-GB" sz="2800" dirty="0" smtClean="0"/>
          </a:p>
        </p:txBody>
      </p:sp>
      <p:sp>
        <p:nvSpPr>
          <p:cNvPr id="2048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125538"/>
            <a:ext cx="8686800" cy="5256212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GB" b="1" dirty="0" smtClean="0">
                <a:solidFill>
                  <a:srgbClr val="FF0000"/>
                </a:solidFill>
              </a:rPr>
              <a:t>2000</a:t>
            </a:r>
            <a:r>
              <a:rPr lang="sl-SI" b="1" dirty="0" smtClean="0">
                <a:solidFill>
                  <a:srgbClr val="FF0000"/>
                </a:solidFill>
              </a:rPr>
              <a:t>s</a:t>
            </a:r>
            <a:r>
              <a:rPr lang="en-GB" sz="2000" b="1" dirty="0" smtClean="0"/>
              <a:t> </a:t>
            </a:r>
            <a:r>
              <a:rPr lang="sl-SI" b="1" dirty="0"/>
              <a:t>	 Hardware-</a:t>
            </a:r>
            <a:r>
              <a:rPr lang="sl-SI" b="1" dirty="0" err="1"/>
              <a:t>based</a:t>
            </a:r>
            <a:r>
              <a:rPr lang="sl-SI" b="1" dirty="0"/>
              <a:t> </a:t>
            </a:r>
            <a:r>
              <a:rPr lang="sl-SI" b="1" dirty="0" err="1"/>
              <a:t>designs</a:t>
            </a:r>
            <a:r>
              <a:rPr lang="sl-SI" sz="2000" b="1" dirty="0" smtClean="0"/>
              <a:t/>
            </a:r>
            <a:br>
              <a:rPr lang="sl-SI" sz="2000" b="1" dirty="0" smtClean="0"/>
            </a:br>
            <a:r>
              <a:rPr lang="sl-SI" sz="2000" dirty="0" smtClean="0"/>
              <a:t>	</a:t>
            </a:r>
            <a:r>
              <a:rPr lang="en-GB" sz="1600" dirty="0" smtClean="0">
                <a:solidFill>
                  <a:schemeClr val="tx1"/>
                </a:solidFill>
              </a:rPr>
              <a:t>–</a:t>
            </a:r>
            <a:r>
              <a:rPr lang="sl-SI" sz="1600" dirty="0">
                <a:solidFill>
                  <a:schemeClr val="tx1"/>
                </a:solidFill>
              </a:rPr>
              <a:t> </a:t>
            </a:r>
            <a:r>
              <a:rPr lang="sl-SI" sz="1600" dirty="0" err="1">
                <a:solidFill>
                  <a:schemeClr val="tx1"/>
                </a:solidFill>
              </a:rPr>
              <a:t>CMOS</a:t>
            </a:r>
            <a:r>
              <a:rPr lang="sl-SI" sz="1600" dirty="0">
                <a:solidFill>
                  <a:schemeClr val="tx1"/>
                </a:solidFill>
              </a:rPr>
              <a:t> </a:t>
            </a:r>
            <a:r>
              <a:rPr lang="sl-SI" sz="1600" dirty="0" err="1">
                <a:solidFill>
                  <a:schemeClr val="tx1"/>
                </a:solidFill>
              </a:rPr>
              <a:t>computational</a:t>
            </a:r>
            <a:r>
              <a:rPr lang="sl-SI" sz="1600" dirty="0">
                <a:solidFill>
                  <a:schemeClr val="tx1"/>
                </a:solidFill>
              </a:rPr>
              <a:t> </a:t>
            </a:r>
            <a:r>
              <a:rPr lang="sl-SI" sz="1600" dirty="0" err="1" smtClean="0">
                <a:solidFill>
                  <a:schemeClr val="tx1"/>
                </a:solidFill>
              </a:rPr>
              <a:t>devices</a:t>
            </a:r>
            <a:r>
              <a:rPr lang="sl-SI" sz="1600" dirty="0" smtClean="0">
                <a:solidFill>
                  <a:schemeClr val="tx1"/>
                </a:solidFill>
              </a:rPr>
              <a:t>: </a:t>
            </a:r>
            <a:r>
              <a:rPr lang="sl-SI" sz="1600" dirty="0" err="1" smtClean="0">
                <a:solidFill>
                  <a:schemeClr val="tx1"/>
                </a:solidFill>
              </a:rPr>
              <a:t>biophysical</a:t>
            </a:r>
            <a:r>
              <a:rPr lang="sl-SI" sz="1600" dirty="0" smtClean="0">
                <a:solidFill>
                  <a:schemeClr val="tx1"/>
                </a:solidFill>
              </a:rPr>
              <a:t> </a:t>
            </a:r>
            <a:r>
              <a:rPr lang="sl-SI" sz="1600" dirty="0" err="1">
                <a:solidFill>
                  <a:schemeClr val="tx1"/>
                </a:solidFill>
              </a:rPr>
              <a:t>simulation</a:t>
            </a:r>
            <a:r>
              <a:rPr lang="sl-SI" sz="1600" dirty="0">
                <a:solidFill>
                  <a:schemeClr val="tx1"/>
                </a:solidFill>
              </a:rPr>
              <a:t> </a:t>
            </a:r>
            <a:r>
              <a:rPr lang="sl-SI" sz="1600" dirty="0" smtClean="0">
                <a:solidFill>
                  <a:schemeClr val="tx1"/>
                </a:solidFill>
              </a:rPr>
              <a:t>&amp; </a:t>
            </a:r>
            <a:r>
              <a:rPr lang="sl-SI" sz="1600" dirty="0" err="1">
                <a:solidFill>
                  <a:schemeClr val="tx1"/>
                </a:solidFill>
              </a:rPr>
              <a:t>neuromorphic</a:t>
            </a:r>
            <a:r>
              <a:rPr lang="sl-SI" sz="1600" dirty="0">
                <a:solidFill>
                  <a:schemeClr val="tx1"/>
                </a:solidFill>
              </a:rPr>
              <a:t> </a:t>
            </a:r>
            <a:r>
              <a:rPr lang="sl-SI" sz="1600" dirty="0" err="1" smtClean="0">
                <a:solidFill>
                  <a:schemeClr val="tx1"/>
                </a:solidFill>
              </a:rPr>
              <a:t>computing</a:t>
            </a:r>
            <a:endParaRPr lang="sl-SI" sz="1600" dirty="0">
              <a:solidFill>
                <a:schemeClr val="tx1"/>
              </a:solidFill>
            </a:endParaRPr>
          </a:p>
          <a:p>
            <a:pPr eaLnBrk="1" hangingPunct="1">
              <a:buFontTx/>
              <a:buNone/>
            </a:pPr>
            <a:r>
              <a:rPr lang="sl-SI" sz="1600" dirty="0" smtClean="0">
                <a:solidFill>
                  <a:schemeClr val="tx1"/>
                </a:solidFill>
              </a:rPr>
              <a:t>		</a:t>
            </a:r>
            <a:r>
              <a:rPr lang="en-GB" sz="1600" dirty="0" smtClean="0">
                <a:solidFill>
                  <a:schemeClr val="tx1"/>
                </a:solidFill>
              </a:rPr>
              <a:t>–</a:t>
            </a:r>
            <a:r>
              <a:rPr lang="sl-SI" sz="1600" dirty="0" smtClean="0">
                <a:solidFill>
                  <a:schemeClr val="tx1"/>
                </a:solidFill>
              </a:rPr>
              <a:t> </a:t>
            </a:r>
            <a:r>
              <a:rPr lang="sl-SI" sz="1600" dirty="0" err="1" smtClean="0">
                <a:solidFill>
                  <a:schemeClr val="tx1"/>
                </a:solidFill>
              </a:rPr>
              <a:t>Nanodevices</a:t>
            </a:r>
            <a:r>
              <a:rPr lang="sl-SI" sz="1600" dirty="0" smtClean="0">
                <a:solidFill>
                  <a:schemeClr val="tx1"/>
                </a:solidFill>
              </a:rPr>
              <a:t> </a:t>
            </a:r>
            <a:r>
              <a:rPr lang="sl-SI" sz="1600" dirty="0" err="1">
                <a:solidFill>
                  <a:schemeClr val="tx1"/>
                </a:solidFill>
              </a:rPr>
              <a:t>for</a:t>
            </a:r>
            <a:r>
              <a:rPr lang="sl-SI" sz="1600" dirty="0">
                <a:solidFill>
                  <a:schemeClr val="tx1"/>
                </a:solidFill>
              </a:rPr>
              <a:t> </a:t>
            </a:r>
            <a:r>
              <a:rPr lang="sl-SI" sz="1600" dirty="0" err="1">
                <a:solidFill>
                  <a:schemeClr val="tx1"/>
                </a:solidFill>
              </a:rPr>
              <a:t>very</a:t>
            </a:r>
            <a:r>
              <a:rPr lang="sl-SI" sz="1600" dirty="0">
                <a:solidFill>
                  <a:schemeClr val="tx1"/>
                </a:solidFill>
              </a:rPr>
              <a:t> </a:t>
            </a:r>
            <a:r>
              <a:rPr lang="sl-SI" sz="1600" dirty="0" smtClean="0">
                <a:solidFill>
                  <a:schemeClr val="tx1"/>
                </a:solidFill>
              </a:rPr>
              <a:t>large-scale </a:t>
            </a:r>
            <a:r>
              <a:rPr lang="sl-SI" sz="1600" dirty="0">
                <a:solidFill>
                  <a:schemeClr val="tx1"/>
                </a:solidFill>
              </a:rPr>
              <a:t>principal </a:t>
            </a:r>
            <a:r>
              <a:rPr lang="sl-SI" sz="1600" dirty="0" err="1">
                <a:solidFill>
                  <a:schemeClr val="tx1"/>
                </a:solidFill>
              </a:rPr>
              <a:t>components</a:t>
            </a:r>
            <a:r>
              <a:rPr lang="sl-SI" sz="1600" dirty="0">
                <a:solidFill>
                  <a:schemeClr val="tx1"/>
                </a:solidFill>
              </a:rPr>
              <a:t> </a:t>
            </a:r>
            <a:r>
              <a:rPr lang="sl-SI" sz="1600" dirty="0" err="1">
                <a:solidFill>
                  <a:schemeClr val="tx1"/>
                </a:solidFill>
              </a:rPr>
              <a:t>analyses</a:t>
            </a:r>
            <a:r>
              <a:rPr lang="sl-SI" sz="1600" dirty="0">
                <a:solidFill>
                  <a:schemeClr val="tx1"/>
                </a:solidFill>
              </a:rPr>
              <a:t> and </a:t>
            </a:r>
            <a:r>
              <a:rPr lang="sl-SI" sz="1600" dirty="0" err="1" smtClean="0">
                <a:solidFill>
                  <a:schemeClr val="tx1"/>
                </a:solidFill>
              </a:rPr>
              <a:t>convolution</a:t>
            </a:r>
            <a:endParaRPr lang="sl-SI" sz="1600" dirty="0" smtClean="0">
              <a:solidFill>
                <a:schemeClr val="tx1"/>
              </a:solidFill>
            </a:endParaRPr>
          </a:p>
          <a:p>
            <a:pPr eaLnBrk="1" hangingPunct="1">
              <a:buFontTx/>
              <a:buNone/>
            </a:pPr>
            <a:r>
              <a:rPr lang="sl-SI" sz="1600" dirty="0">
                <a:solidFill>
                  <a:schemeClr val="tx1"/>
                </a:solidFill>
              </a:rPr>
              <a:t>	</a:t>
            </a:r>
            <a:r>
              <a:rPr lang="sl-SI" sz="1600" dirty="0" smtClean="0">
                <a:solidFill>
                  <a:schemeClr val="tx1"/>
                </a:solidFill>
              </a:rPr>
              <a:t>	</a:t>
            </a:r>
            <a:r>
              <a:rPr lang="en-GB" sz="1600" dirty="0" smtClean="0">
                <a:solidFill>
                  <a:schemeClr val="tx1"/>
                </a:solidFill>
              </a:rPr>
              <a:t>–</a:t>
            </a:r>
            <a:r>
              <a:rPr lang="sl-SI" sz="1600" dirty="0" smtClean="0">
                <a:solidFill>
                  <a:schemeClr val="tx1"/>
                </a:solidFill>
              </a:rPr>
              <a:t> GPU-</a:t>
            </a:r>
            <a:r>
              <a:rPr lang="sl-SI" sz="1600" dirty="0" err="1" smtClean="0">
                <a:solidFill>
                  <a:schemeClr val="tx1"/>
                </a:solidFill>
              </a:rPr>
              <a:t>based</a:t>
            </a:r>
            <a:r>
              <a:rPr lang="sl-SI" sz="1600" dirty="0" smtClean="0">
                <a:solidFill>
                  <a:schemeClr val="tx1"/>
                </a:solidFill>
              </a:rPr>
              <a:t> </a:t>
            </a:r>
            <a:r>
              <a:rPr lang="sl-SI" sz="1600" dirty="0" err="1">
                <a:solidFill>
                  <a:schemeClr val="tx1"/>
                </a:solidFill>
              </a:rPr>
              <a:t>backpropagation</a:t>
            </a:r>
            <a:r>
              <a:rPr lang="sl-SI" sz="1600" dirty="0">
                <a:solidFill>
                  <a:schemeClr val="tx1"/>
                </a:solidFill>
              </a:rPr>
              <a:t> </a:t>
            </a:r>
            <a:r>
              <a:rPr lang="sl-SI" sz="1600" dirty="0" err="1">
                <a:solidFill>
                  <a:schemeClr val="tx1"/>
                </a:solidFill>
              </a:rPr>
              <a:t>for</a:t>
            </a:r>
            <a:r>
              <a:rPr lang="sl-SI" sz="1600" dirty="0">
                <a:solidFill>
                  <a:schemeClr val="tx1"/>
                </a:solidFill>
              </a:rPr>
              <a:t> </a:t>
            </a:r>
            <a:r>
              <a:rPr lang="sl-SI" sz="1600" dirty="0" err="1">
                <a:solidFill>
                  <a:schemeClr val="tx1"/>
                </a:solidFill>
              </a:rPr>
              <a:t>multi-layered</a:t>
            </a:r>
            <a:r>
              <a:rPr lang="sl-SI" sz="1600" dirty="0">
                <a:solidFill>
                  <a:schemeClr val="tx1"/>
                </a:solidFill>
              </a:rPr>
              <a:t> </a:t>
            </a:r>
            <a:r>
              <a:rPr lang="sl-SI" sz="1600" dirty="0" err="1">
                <a:solidFill>
                  <a:schemeClr val="tx1"/>
                </a:solidFill>
              </a:rPr>
              <a:t>feedforward</a:t>
            </a:r>
            <a:r>
              <a:rPr lang="sl-SI" sz="1600" dirty="0">
                <a:solidFill>
                  <a:schemeClr val="tx1"/>
                </a:solidFill>
              </a:rPr>
              <a:t> </a:t>
            </a:r>
            <a:r>
              <a:rPr lang="sl-SI" sz="1600" dirty="0" err="1">
                <a:solidFill>
                  <a:schemeClr val="tx1"/>
                </a:solidFill>
              </a:rPr>
              <a:t>neural</a:t>
            </a:r>
            <a:r>
              <a:rPr lang="sl-SI" sz="1600" dirty="0">
                <a:solidFill>
                  <a:schemeClr val="tx1"/>
                </a:solidFill>
              </a:rPr>
              <a:t> </a:t>
            </a:r>
            <a:r>
              <a:rPr lang="sl-SI" sz="1600" dirty="0" err="1">
                <a:solidFill>
                  <a:schemeClr val="tx1"/>
                </a:solidFill>
              </a:rPr>
              <a:t>networks</a:t>
            </a:r>
            <a:endParaRPr lang="sl-SI" sz="1600" dirty="0" smtClean="0">
              <a:solidFill>
                <a:schemeClr val="tx1"/>
              </a:solidFill>
            </a:endParaRPr>
          </a:p>
          <a:p>
            <a:pPr eaLnBrk="1" hangingPunct="1">
              <a:buFontTx/>
              <a:buNone/>
            </a:pPr>
            <a:r>
              <a:rPr lang="sl-SI" sz="800" dirty="0" smtClean="0"/>
              <a:t> </a:t>
            </a:r>
            <a:endParaRPr lang="en-GB" sz="800" dirty="0" smtClean="0"/>
          </a:p>
          <a:p>
            <a:pPr eaLnBrk="1" hangingPunct="1">
              <a:buFontTx/>
              <a:buNone/>
            </a:pPr>
            <a:r>
              <a:rPr lang="en-GB" sz="2000" b="1" dirty="0" smtClean="0">
                <a:solidFill>
                  <a:srgbClr val="FF0000"/>
                </a:solidFill>
              </a:rPr>
              <a:t>20</a:t>
            </a:r>
            <a:r>
              <a:rPr lang="sl-SI" sz="2000" b="1" dirty="0" smtClean="0">
                <a:solidFill>
                  <a:srgbClr val="FF0000"/>
                </a:solidFill>
              </a:rPr>
              <a:t>1</a:t>
            </a:r>
            <a:r>
              <a:rPr lang="en-GB" sz="2000" b="1" dirty="0" smtClean="0">
                <a:solidFill>
                  <a:srgbClr val="FF0000"/>
                </a:solidFill>
              </a:rPr>
              <a:t>0</a:t>
            </a:r>
            <a:r>
              <a:rPr lang="sl-SI" sz="2000" b="1" dirty="0" smtClean="0">
                <a:solidFill>
                  <a:srgbClr val="FF0000"/>
                </a:solidFill>
              </a:rPr>
              <a:t>s</a:t>
            </a:r>
            <a:r>
              <a:rPr lang="sl-SI" sz="2000" b="1" dirty="0" smtClean="0"/>
              <a:t>	</a:t>
            </a:r>
            <a:r>
              <a:rPr lang="sl-SI" sz="2000" b="1" dirty="0" err="1" smtClean="0"/>
              <a:t>Convolutional</a:t>
            </a:r>
            <a:r>
              <a:rPr lang="sl-SI" sz="2000" b="1" dirty="0" smtClean="0"/>
              <a:t> </a:t>
            </a:r>
            <a:r>
              <a:rPr lang="sl-SI" sz="2000" b="1" dirty="0" err="1" smtClean="0"/>
              <a:t>neural</a:t>
            </a:r>
            <a:r>
              <a:rPr lang="sl-SI" sz="2000" b="1" dirty="0" smtClean="0"/>
              <a:t> </a:t>
            </a:r>
            <a:r>
              <a:rPr lang="sl-SI" sz="2000" b="1" dirty="0" err="1" smtClean="0"/>
              <a:t>networks</a:t>
            </a:r>
            <a:r>
              <a:rPr lang="sl-SI" sz="2000" b="1" dirty="0" smtClean="0"/>
              <a:t> and </a:t>
            </a:r>
            <a:r>
              <a:rPr lang="sl-SI" sz="2000" b="1" dirty="0" err="1" smtClean="0"/>
              <a:t>deep</a:t>
            </a:r>
            <a:r>
              <a:rPr lang="sl-SI" sz="2000" b="1" dirty="0" smtClean="0"/>
              <a:t> </a:t>
            </a:r>
            <a:r>
              <a:rPr lang="sl-SI" sz="2000" b="1" dirty="0" err="1" smtClean="0"/>
              <a:t>learning</a:t>
            </a:r>
            <a:endParaRPr lang="sl-SI" sz="2000" dirty="0" smtClean="0"/>
          </a:p>
          <a:p>
            <a:pPr lvl="0" eaLnBrk="1" hangingPunct="1">
              <a:buNone/>
            </a:pPr>
            <a:r>
              <a:rPr lang="sl-SI" dirty="0" smtClean="0"/>
              <a:t>	</a:t>
            </a:r>
            <a:r>
              <a:rPr lang="sl-SI" dirty="0"/>
              <a:t>	</a:t>
            </a:r>
            <a:r>
              <a:rPr lang="en-GB" sz="1600" dirty="0">
                <a:solidFill>
                  <a:schemeClr val="tx1"/>
                </a:solidFill>
              </a:rPr>
              <a:t>–</a:t>
            </a:r>
            <a:r>
              <a:rPr lang="sl-SI" sz="1600" dirty="0">
                <a:solidFill>
                  <a:schemeClr val="tx1"/>
                </a:solidFill>
              </a:rPr>
              <a:t> </a:t>
            </a:r>
            <a:r>
              <a:rPr lang="sl-SI" sz="1600" dirty="0" smtClean="0">
                <a:solidFill>
                  <a:schemeClr val="tx1"/>
                </a:solidFill>
              </a:rPr>
              <a:t>R</a:t>
            </a:r>
            <a:r>
              <a:rPr lang="en-US" sz="1600" dirty="0" err="1" smtClean="0">
                <a:solidFill>
                  <a:schemeClr val="tx1"/>
                </a:solidFill>
              </a:rPr>
              <a:t>apid</a:t>
            </a:r>
            <a:r>
              <a:rPr lang="en-US" sz="1600" dirty="0" smtClean="0">
                <a:solidFill>
                  <a:schemeClr val="tx1"/>
                </a:solidFill>
              </a:rPr>
              <a:t> </a:t>
            </a:r>
            <a:r>
              <a:rPr lang="en-US" sz="1600" dirty="0">
                <a:solidFill>
                  <a:schemeClr val="tx1"/>
                </a:solidFill>
              </a:rPr>
              <a:t>evolution of deep learning methods</a:t>
            </a:r>
          </a:p>
          <a:p>
            <a:pPr lvl="0" eaLnBrk="1" hangingPunct="1">
              <a:buNone/>
            </a:pPr>
            <a:r>
              <a:rPr lang="sl-SI" sz="1600" dirty="0">
                <a:solidFill>
                  <a:schemeClr val="tx1"/>
                </a:solidFill>
              </a:rPr>
              <a:t>		</a:t>
            </a:r>
            <a:r>
              <a:rPr lang="en-GB" sz="1600" dirty="0">
                <a:solidFill>
                  <a:schemeClr val="tx1"/>
                </a:solidFill>
              </a:rPr>
              <a:t>–</a:t>
            </a:r>
            <a:r>
              <a:rPr lang="sl-SI" sz="1600" dirty="0">
                <a:solidFill>
                  <a:schemeClr val="tx1"/>
                </a:solidFill>
              </a:rPr>
              <a:t> </a:t>
            </a:r>
            <a:r>
              <a:rPr lang="sl-SI" sz="1600" dirty="0" smtClean="0">
                <a:solidFill>
                  <a:schemeClr val="tx1"/>
                </a:solidFill>
              </a:rPr>
              <a:t>C</a:t>
            </a:r>
            <a:r>
              <a:rPr lang="en-US" sz="1600" dirty="0" err="1" smtClean="0">
                <a:solidFill>
                  <a:schemeClr val="tx1"/>
                </a:solidFill>
              </a:rPr>
              <a:t>onvolutional</a:t>
            </a:r>
            <a:r>
              <a:rPr lang="en-US" sz="1600" dirty="0" smtClean="0">
                <a:solidFill>
                  <a:schemeClr val="tx1"/>
                </a:solidFill>
              </a:rPr>
              <a:t> </a:t>
            </a:r>
            <a:r>
              <a:rPr lang="en-US" sz="1600" dirty="0">
                <a:solidFill>
                  <a:schemeClr val="tx1"/>
                </a:solidFill>
              </a:rPr>
              <a:t>layers and max-pooling layers become </a:t>
            </a:r>
            <a:r>
              <a:rPr lang="sl-SI" sz="1600" dirty="0" err="1" smtClean="0">
                <a:solidFill>
                  <a:schemeClr val="tx1"/>
                </a:solidFill>
              </a:rPr>
              <a:t>the</a:t>
            </a:r>
            <a:r>
              <a:rPr lang="sl-SI" sz="1600" dirty="0" smtClean="0">
                <a:solidFill>
                  <a:schemeClr val="tx1"/>
                </a:solidFill>
              </a:rPr>
              <a:t> </a:t>
            </a:r>
            <a:r>
              <a:rPr lang="en-US" sz="1600" dirty="0" smtClean="0">
                <a:solidFill>
                  <a:schemeClr val="tx1"/>
                </a:solidFill>
              </a:rPr>
              <a:t>state </a:t>
            </a:r>
            <a:r>
              <a:rPr lang="en-US" sz="1600" dirty="0">
                <a:solidFill>
                  <a:schemeClr val="tx1"/>
                </a:solidFill>
              </a:rPr>
              <a:t>of the </a:t>
            </a:r>
            <a:r>
              <a:rPr lang="en-US" sz="1600" dirty="0" smtClean="0">
                <a:solidFill>
                  <a:schemeClr val="tx1"/>
                </a:solidFill>
              </a:rPr>
              <a:t>art</a:t>
            </a:r>
            <a:endParaRPr lang="sl-SI" sz="1600" dirty="0">
              <a:solidFill>
                <a:schemeClr val="tx1"/>
              </a:solidFill>
            </a:endParaRPr>
          </a:p>
          <a:p>
            <a:pPr lvl="0" eaLnBrk="1" hangingPunct="1">
              <a:buNone/>
            </a:pPr>
            <a:r>
              <a:rPr lang="sl-SI" sz="1600" dirty="0">
                <a:solidFill>
                  <a:schemeClr val="tx1"/>
                </a:solidFill>
              </a:rPr>
              <a:t>		</a:t>
            </a:r>
            <a:r>
              <a:rPr lang="en-GB" sz="1600" dirty="0">
                <a:solidFill>
                  <a:schemeClr val="tx1"/>
                </a:solidFill>
              </a:rPr>
              <a:t>–</a:t>
            </a:r>
            <a:r>
              <a:rPr lang="sl-SI" sz="1600" dirty="0">
                <a:solidFill>
                  <a:schemeClr val="tx1"/>
                </a:solidFill>
              </a:rPr>
              <a:t> </a:t>
            </a:r>
            <a:r>
              <a:rPr lang="sl-SI" sz="1600" dirty="0" smtClean="0">
                <a:solidFill>
                  <a:schemeClr val="tx1"/>
                </a:solidFill>
              </a:rPr>
              <a:t>D</a:t>
            </a:r>
            <a:r>
              <a:rPr lang="en-US" sz="1600" dirty="0" err="1" smtClean="0">
                <a:solidFill>
                  <a:schemeClr val="tx1"/>
                </a:solidFill>
              </a:rPr>
              <a:t>eep</a:t>
            </a:r>
            <a:r>
              <a:rPr lang="en-US" sz="1600" dirty="0" smtClean="0">
                <a:solidFill>
                  <a:schemeClr val="tx1"/>
                </a:solidFill>
              </a:rPr>
              <a:t> </a:t>
            </a:r>
            <a:r>
              <a:rPr lang="en-US" sz="1600" dirty="0">
                <a:solidFill>
                  <a:schemeClr val="tx1"/>
                </a:solidFill>
              </a:rPr>
              <a:t>learning methods achieve human-competitive performance on </a:t>
            </a:r>
            <a:r>
              <a:rPr lang="en-US" sz="1600" dirty="0" smtClean="0">
                <a:solidFill>
                  <a:schemeClr val="tx1"/>
                </a:solidFill>
              </a:rPr>
              <a:t>certain</a:t>
            </a:r>
            <a:r>
              <a:rPr lang="sl-SI" sz="1600" dirty="0" smtClean="0">
                <a:solidFill>
                  <a:schemeClr val="tx1"/>
                </a:solidFill>
              </a:rPr>
              <a:t/>
            </a:r>
            <a:br>
              <a:rPr lang="sl-SI" sz="1600" dirty="0" smtClean="0">
                <a:solidFill>
                  <a:schemeClr val="tx1"/>
                </a:solidFill>
              </a:rPr>
            </a:br>
            <a:r>
              <a:rPr lang="sl-SI" sz="1600" dirty="0" smtClean="0">
                <a:solidFill>
                  <a:schemeClr val="tx1"/>
                </a:solidFill>
              </a:rPr>
              <a:t>	   </a:t>
            </a:r>
            <a:r>
              <a:rPr lang="en-US" sz="1600" dirty="0" smtClean="0">
                <a:solidFill>
                  <a:schemeClr val="tx1"/>
                </a:solidFill>
              </a:rPr>
              <a:t>practical </a:t>
            </a:r>
            <a:r>
              <a:rPr lang="en-US" sz="1600" dirty="0">
                <a:solidFill>
                  <a:schemeClr val="tx1"/>
                </a:solidFill>
              </a:rPr>
              <a:t>applications</a:t>
            </a:r>
            <a:endParaRPr lang="sl-SI" sz="1600" dirty="0">
              <a:solidFill>
                <a:schemeClr val="tx1"/>
              </a:solidFill>
            </a:endParaRPr>
          </a:p>
          <a:p>
            <a:pPr lvl="0" eaLnBrk="1" hangingPunct="1">
              <a:buNone/>
            </a:pPr>
            <a:r>
              <a:rPr lang="sl-SI" sz="800" dirty="0"/>
              <a:t> </a:t>
            </a:r>
            <a:endParaRPr lang="en-GB" sz="800" dirty="0"/>
          </a:p>
          <a:p>
            <a:pPr lvl="0" eaLnBrk="1" hangingPunct="1">
              <a:buNone/>
            </a:pPr>
            <a:r>
              <a:rPr lang="sl-SI" b="1" dirty="0" smtClean="0">
                <a:solidFill>
                  <a:srgbClr val="FF0000"/>
                </a:solidFill>
              </a:rPr>
              <a:t>2017</a:t>
            </a:r>
            <a:r>
              <a:rPr lang="en-GB" b="1" dirty="0" smtClean="0"/>
              <a:t> </a:t>
            </a:r>
            <a:r>
              <a:rPr lang="sl-SI" b="1" dirty="0"/>
              <a:t>	</a:t>
            </a:r>
            <a:r>
              <a:rPr lang="sl-SI" b="1" dirty="0" smtClean="0"/>
              <a:t>Alfa </a:t>
            </a:r>
            <a:r>
              <a:rPr lang="sl-SI" b="1" dirty="0" err="1" smtClean="0"/>
              <a:t>Zero</a:t>
            </a:r>
            <a:r>
              <a:rPr lang="sl-SI" b="1" dirty="0"/>
              <a:t/>
            </a:r>
            <a:br>
              <a:rPr lang="sl-SI" b="1" dirty="0"/>
            </a:br>
            <a:r>
              <a:rPr lang="sl-SI" dirty="0"/>
              <a:t>	</a:t>
            </a:r>
            <a:r>
              <a:rPr lang="en-GB" sz="1600" dirty="0">
                <a:solidFill>
                  <a:schemeClr val="tx1"/>
                </a:solidFill>
              </a:rPr>
              <a:t>–</a:t>
            </a:r>
            <a:r>
              <a:rPr lang="sl-SI" sz="1600" dirty="0">
                <a:solidFill>
                  <a:schemeClr val="tx1"/>
                </a:solidFill>
              </a:rPr>
              <a:t> </a:t>
            </a:r>
            <a:r>
              <a:rPr lang="sl-SI" sz="1600" dirty="0" smtClean="0">
                <a:solidFill>
                  <a:schemeClr val="tx1"/>
                </a:solidFill>
              </a:rPr>
              <a:t>S</a:t>
            </a:r>
            <a:r>
              <a:rPr lang="en-US" sz="1600" dirty="0" err="1" smtClean="0">
                <a:solidFill>
                  <a:schemeClr val="tx1"/>
                </a:solidFill>
              </a:rPr>
              <a:t>uperhuman</a:t>
            </a:r>
            <a:r>
              <a:rPr lang="en-US" sz="1600" dirty="0" smtClean="0">
                <a:solidFill>
                  <a:schemeClr val="tx1"/>
                </a:solidFill>
              </a:rPr>
              <a:t> </a:t>
            </a:r>
            <a:r>
              <a:rPr lang="en-US" sz="1600" dirty="0">
                <a:solidFill>
                  <a:schemeClr val="tx1"/>
                </a:solidFill>
              </a:rPr>
              <a:t>performance </a:t>
            </a:r>
            <a:r>
              <a:rPr lang="sl-SI" sz="1600" dirty="0" smtClean="0">
                <a:solidFill>
                  <a:schemeClr val="tx1"/>
                </a:solidFill>
              </a:rPr>
              <a:t>in </a:t>
            </a:r>
            <a:r>
              <a:rPr lang="sl-SI" sz="1600" dirty="0" err="1" smtClean="0">
                <a:solidFill>
                  <a:schemeClr val="tx1"/>
                </a:solidFill>
              </a:rPr>
              <a:t>three</a:t>
            </a:r>
            <a:r>
              <a:rPr lang="sl-SI" sz="1600" dirty="0" smtClean="0">
                <a:solidFill>
                  <a:schemeClr val="tx1"/>
                </a:solidFill>
              </a:rPr>
              <a:t> </a:t>
            </a:r>
            <a:r>
              <a:rPr lang="sl-SI" sz="1600" dirty="0" err="1" smtClean="0">
                <a:solidFill>
                  <a:schemeClr val="tx1"/>
                </a:solidFill>
              </a:rPr>
              <a:t>information</a:t>
            </a:r>
            <a:r>
              <a:rPr lang="sl-SI" sz="1600" dirty="0" smtClean="0">
                <a:solidFill>
                  <a:schemeClr val="tx1"/>
                </a:solidFill>
              </a:rPr>
              <a:t> </a:t>
            </a:r>
            <a:r>
              <a:rPr lang="sl-SI" sz="1600" dirty="0" err="1" smtClean="0">
                <a:solidFill>
                  <a:schemeClr val="tx1"/>
                </a:solidFill>
              </a:rPr>
              <a:t>perfect</a:t>
            </a:r>
            <a:r>
              <a:rPr lang="sl-SI" sz="1600" dirty="0" smtClean="0">
                <a:solidFill>
                  <a:schemeClr val="tx1"/>
                </a:solidFill>
              </a:rPr>
              <a:t> </a:t>
            </a:r>
            <a:r>
              <a:rPr lang="sl-SI" sz="1600" dirty="0" err="1" smtClean="0">
                <a:solidFill>
                  <a:schemeClr val="tx1"/>
                </a:solidFill>
              </a:rPr>
              <a:t>games</a:t>
            </a:r>
            <a:r>
              <a:rPr lang="sl-SI" sz="1600" dirty="0" smtClean="0">
                <a:solidFill>
                  <a:schemeClr val="tx1"/>
                </a:solidFill>
              </a:rPr>
              <a:t> (go, </a:t>
            </a:r>
            <a:r>
              <a:rPr lang="sl-SI" sz="1600" dirty="0" err="1" smtClean="0">
                <a:solidFill>
                  <a:schemeClr val="tx1"/>
                </a:solidFill>
              </a:rPr>
              <a:t>chess</a:t>
            </a:r>
            <a:r>
              <a:rPr lang="sl-SI" sz="1600" dirty="0" smtClean="0">
                <a:solidFill>
                  <a:schemeClr val="tx1"/>
                </a:solidFill>
              </a:rPr>
              <a:t>, </a:t>
            </a:r>
            <a:r>
              <a:rPr lang="sl-SI" sz="1600" dirty="0" err="1" smtClean="0">
                <a:solidFill>
                  <a:schemeClr val="tx1"/>
                </a:solidFill>
              </a:rPr>
              <a:t>shogi</a:t>
            </a:r>
            <a:r>
              <a:rPr lang="sl-SI" sz="1600" dirty="0" smtClean="0">
                <a:solidFill>
                  <a:schemeClr val="tx1"/>
                </a:solidFill>
              </a:rPr>
              <a:t>) 	   </a:t>
            </a:r>
            <a:r>
              <a:rPr lang="sl-SI" sz="1600" dirty="0" err="1" smtClean="0">
                <a:solidFill>
                  <a:schemeClr val="tx1"/>
                </a:solidFill>
              </a:rPr>
              <a:t>using</a:t>
            </a:r>
            <a:r>
              <a:rPr lang="sl-SI" sz="1600" dirty="0" smtClean="0">
                <a:solidFill>
                  <a:schemeClr val="tx1"/>
                </a:solidFill>
              </a:rPr>
              <a:t> </a:t>
            </a:r>
            <a:r>
              <a:rPr lang="sl-SI" sz="1600" dirty="0" err="1" smtClean="0">
                <a:solidFill>
                  <a:schemeClr val="tx1"/>
                </a:solidFill>
              </a:rPr>
              <a:t>the</a:t>
            </a:r>
            <a:r>
              <a:rPr lang="sl-SI" sz="1600" dirty="0" smtClean="0">
                <a:solidFill>
                  <a:schemeClr val="tx1"/>
                </a:solidFill>
              </a:rPr>
              <a:t> </a:t>
            </a:r>
            <a:r>
              <a:rPr lang="sl-SI" sz="1600" dirty="0" err="1" smtClean="0">
                <a:solidFill>
                  <a:schemeClr val="tx1"/>
                </a:solidFill>
              </a:rPr>
              <a:t>rules</a:t>
            </a:r>
            <a:r>
              <a:rPr lang="sl-SI" sz="1600" dirty="0" smtClean="0">
                <a:solidFill>
                  <a:schemeClr val="tx1"/>
                </a:solidFill>
              </a:rPr>
              <a:t> of </a:t>
            </a:r>
            <a:r>
              <a:rPr lang="sl-SI" sz="1600" dirty="0" err="1" smtClean="0">
                <a:solidFill>
                  <a:schemeClr val="tx1"/>
                </a:solidFill>
              </a:rPr>
              <a:t>the</a:t>
            </a:r>
            <a:r>
              <a:rPr lang="sl-SI" sz="1600" dirty="0" smtClean="0">
                <a:solidFill>
                  <a:schemeClr val="tx1"/>
                </a:solidFill>
              </a:rPr>
              <a:t> game and a </a:t>
            </a:r>
            <a:r>
              <a:rPr lang="sl-SI" sz="1600" dirty="0" err="1" smtClean="0">
                <a:solidFill>
                  <a:schemeClr val="tx1"/>
                </a:solidFill>
              </a:rPr>
              <a:t>single</a:t>
            </a:r>
            <a:r>
              <a:rPr lang="sl-SI" sz="1600" dirty="0" smtClean="0">
                <a:solidFill>
                  <a:schemeClr val="tx1"/>
                </a:solidFill>
              </a:rPr>
              <a:t> </a:t>
            </a:r>
            <a:r>
              <a:rPr lang="sl-SI" sz="1600" dirty="0" err="1" smtClean="0">
                <a:solidFill>
                  <a:schemeClr val="tx1"/>
                </a:solidFill>
              </a:rPr>
              <a:t>algorithm</a:t>
            </a:r>
            <a:r>
              <a:rPr lang="sl-SI" sz="1600" dirty="0" smtClean="0">
                <a:solidFill>
                  <a:schemeClr val="tx1"/>
                </a:solidFill>
              </a:rPr>
              <a:t> </a:t>
            </a:r>
            <a:r>
              <a:rPr lang="sl-SI" sz="1600" dirty="0" err="1" smtClean="0">
                <a:solidFill>
                  <a:schemeClr val="tx1"/>
                </a:solidFill>
              </a:rPr>
              <a:t>for</a:t>
            </a:r>
            <a:r>
              <a:rPr lang="sl-SI" sz="1600" dirty="0" smtClean="0">
                <a:solidFill>
                  <a:schemeClr val="tx1"/>
                </a:solidFill>
              </a:rPr>
              <a:t> </a:t>
            </a:r>
            <a:r>
              <a:rPr lang="sl-SI" sz="1600" dirty="0" err="1" smtClean="0">
                <a:solidFill>
                  <a:schemeClr val="tx1"/>
                </a:solidFill>
              </a:rPr>
              <a:t>all</a:t>
            </a:r>
            <a:r>
              <a:rPr lang="sl-SI" sz="1600" dirty="0" smtClean="0">
                <a:solidFill>
                  <a:schemeClr val="tx1"/>
                </a:solidFill>
              </a:rPr>
              <a:t> </a:t>
            </a:r>
            <a:r>
              <a:rPr lang="sl-SI" sz="1600" dirty="0" err="1" smtClean="0">
                <a:solidFill>
                  <a:schemeClr val="tx1"/>
                </a:solidFill>
              </a:rPr>
              <a:t>games</a:t>
            </a:r>
            <a:endParaRPr lang="sl-SI" sz="1600" dirty="0">
              <a:solidFill>
                <a:schemeClr val="tx1"/>
              </a:solidFill>
            </a:endParaRPr>
          </a:p>
          <a:p>
            <a:pPr lvl="0" eaLnBrk="1" hangingPunct="1">
              <a:buNone/>
            </a:pPr>
            <a:r>
              <a:rPr lang="sl-SI" sz="800" dirty="0"/>
              <a:t> </a:t>
            </a:r>
            <a:endParaRPr lang="en-GB" sz="800" dirty="0"/>
          </a:p>
          <a:p>
            <a:pPr eaLnBrk="1" hangingPunct="1">
              <a:buNone/>
            </a:pPr>
            <a:r>
              <a:rPr lang="sl-SI" b="1" dirty="0" smtClean="0">
                <a:solidFill>
                  <a:srgbClr val="FF0000"/>
                </a:solidFill>
              </a:rPr>
              <a:t>2020</a:t>
            </a:r>
            <a:r>
              <a:rPr lang="en-GB" b="1" dirty="0" smtClean="0"/>
              <a:t> </a:t>
            </a:r>
            <a:r>
              <a:rPr lang="sl-SI" b="1" dirty="0"/>
              <a:t>	</a:t>
            </a:r>
            <a:r>
              <a:rPr lang="sl-SI" b="1" dirty="0" smtClean="0"/>
              <a:t>Mu </a:t>
            </a:r>
            <a:r>
              <a:rPr lang="sl-SI" b="1" dirty="0" err="1" smtClean="0"/>
              <a:t>Zero</a:t>
            </a:r>
            <a:r>
              <a:rPr lang="sl-SI" dirty="0"/>
              <a:t/>
            </a:r>
            <a:br>
              <a:rPr lang="sl-SI" dirty="0"/>
            </a:br>
            <a:r>
              <a:rPr lang="sl-SI" sz="1600" dirty="0"/>
              <a:t>	</a:t>
            </a:r>
            <a:r>
              <a:rPr lang="en-GB" sz="1600" dirty="0">
                <a:solidFill>
                  <a:schemeClr val="tx1"/>
                </a:solidFill>
              </a:rPr>
              <a:t>–</a:t>
            </a:r>
            <a:r>
              <a:rPr lang="sl-SI" sz="1600" dirty="0">
                <a:solidFill>
                  <a:schemeClr val="tx1"/>
                </a:solidFill>
              </a:rPr>
              <a:t> S</a:t>
            </a:r>
            <a:r>
              <a:rPr lang="en-US" sz="1600" dirty="0" err="1">
                <a:solidFill>
                  <a:schemeClr val="tx1"/>
                </a:solidFill>
              </a:rPr>
              <a:t>uperhuman</a:t>
            </a:r>
            <a:r>
              <a:rPr lang="en-US" sz="1600" dirty="0">
                <a:solidFill>
                  <a:schemeClr val="tx1"/>
                </a:solidFill>
              </a:rPr>
              <a:t> performance </a:t>
            </a:r>
            <a:r>
              <a:rPr lang="sl-SI" sz="1600" dirty="0">
                <a:solidFill>
                  <a:schemeClr val="tx1"/>
                </a:solidFill>
              </a:rPr>
              <a:t>in </a:t>
            </a:r>
            <a:r>
              <a:rPr lang="sl-SI" sz="1600" dirty="0" err="1" smtClean="0">
                <a:solidFill>
                  <a:schemeClr val="tx1"/>
                </a:solidFill>
              </a:rPr>
              <a:t>four</a:t>
            </a:r>
            <a:r>
              <a:rPr lang="sl-SI" sz="1600" dirty="0" smtClean="0">
                <a:solidFill>
                  <a:schemeClr val="tx1"/>
                </a:solidFill>
              </a:rPr>
              <a:t> </a:t>
            </a:r>
            <a:r>
              <a:rPr lang="sl-SI" sz="1600" dirty="0" err="1">
                <a:solidFill>
                  <a:schemeClr val="tx1"/>
                </a:solidFill>
              </a:rPr>
              <a:t>information</a:t>
            </a:r>
            <a:r>
              <a:rPr lang="sl-SI" sz="1600" dirty="0">
                <a:solidFill>
                  <a:schemeClr val="tx1"/>
                </a:solidFill>
              </a:rPr>
              <a:t> </a:t>
            </a:r>
            <a:r>
              <a:rPr lang="sl-SI" sz="1600" dirty="0" err="1">
                <a:solidFill>
                  <a:schemeClr val="tx1"/>
                </a:solidFill>
              </a:rPr>
              <a:t>perfect</a:t>
            </a:r>
            <a:r>
              <a:rPr lang="sl-SI" sz="1600" dirty="0">
                <a:solidFill>
                  <a:schemeClr val="tx1"/>
                </a:solidFill>
              </a:rPr>
              <a:t> </a:t>
            </a:r>
            <a:r>
              <a:rPr lang="sl-SI" sz="1600" dirty="0" err="1">
                <a:solidFill>
                  <a:schemeClr val="tx1"/>
                </a:solidFill>
              </a:rPr>
              <a:t>games</a:t>
            </a:r>
            <a:r>
              <a:rPr lang="sl-SI" sz="1600" dirty="0">
                <a:solidFill>
                  <a:schemeClr val="tx1"/>
                </a:solidFill>
              </a:rPr>
              <a:t> (go, </a:t>
            </a:r>
            <a:r>
              <a:rPr lang="sl-SI" sz="1600" dirty="0" err="1">
                <a:solidFill>
                  <a:schemeClr val="tx1"/>
                </a:solidFill>
              </a:rPr>
              <a:t>chess</a:t>
            </a:r>
            <a:r>
              <a:rPr lang="sl-SI" sz="1600" dirty="0">
                <a:solidFill>
                  <a:schemeClr val="tx1"/>
                </a:solidFill>
              </a:rPr>
              <a:t>, </a:t>
            </a:r>
            <a:r>
              <a:rPr lang="sl-SI" sz="1600" dirty="0" err="1" smtClean="0">
                <a:solidFill>
                  <a:schemeClr val="tx1"/>
                </a:solidFill>
              </a:rPr>
              <a:t>shogi</a:t>
            </a:r>
            <a:r>
              <a:rPr lang="sl-SI" sz="1600" dirty="0" smtClean="0">
                <a:solidFill>
                  <a:schemeClr val="tx1"/>
                </a:solidFill>
              </a:rPr>
              <a:t>,</a:t>
            </a:r>
            <a:br>
              <a:rPr lang="sl-SI" sz="1600" dirty="0" smtClean="0">
                <a:solidFill>
                  <a:schemeClr val="tx1"/>
                </a:solidFill>
              </a:rPr>
            </a:br>
            <a:r>
              <a:rPr lang="sl-SI" sz="1600" dirty="0" smtClean="0">
                <a:solidFill>
                  <a:schemeClr val="tx1"/>
                </a:solidFill>
              </a:rPr>
              <a:t>	   </a:t>
            </a:r>
            <a:r>
              <a:rPr lang="sl-SI" sz="1600" dirty="0" err="1" smtClean="0">
                <a:solidFill>
                  <a:schemeClr val="tx1"/>
                </a:solidFill>
              </a:rPr>
              <a:t>atari</a:t>
            </a:r>
            <a:r>
              <a:rPr lang="sl-SI" sz="1600" dirty="0" smtClean="0">
                <a:solidFill>
                  <a:schemeClr val="tx1"/>
                </a:solidFill>
              </a:rPr>
              <a:t>) </a:t>
            </a:r>
            <a:r>
              <a:rPr lang="sl-SI" sz="1600" dirty="0" err="1" smtClean="0">
                <a:solidFill>
                  <a:schemeClr val="tx1"/>
                </a:solidFill>
              </a:rPr>
              <a:t>without</a:t>
            </a:r>
            <a:r>
              <a:rPr lang="sl-SI" sz="1600" dirty="0" smtClean="0">
                <a:solidFill>
                  <a:schemeClr val="tx1"/>
                </a:solidFill>
              </a:rPr>
              <a:t> </a:t>
            </a:r>
            <a:r>
              <a:rPr lang="sl-SI" sz="1600" dirty="0" err="1" smtClean="0">
                <a:solidFill>
                  <a:schemeClr val="tx1"/>
                </a:solidFill>
              </a:rPr>
              <a:t>knowing</a:t>
            </a:r>
            <a:r>
              <a:rPr lang="sl-SI" sz="1600" dirty="0" smtClean="0">
                <a:solidFill>
                  <a:schemeClr val="tx1"/>
                </a:solidFill>
              </a:rPr>
              <a:t> </a:t>
            </a:r>
            <a:r>
              <a:rPr lang="sl-SI" sz="1600" dirty="0" err="1" smtClean="0">
                <a:solidFill>
                  <a:schemeClr val="tx1"/>
                </a:solidFill>
              </a:rPr>
              <a:t>the</a:t>
            </a:r>
            <a:r>
              <a:rPr lang="sl-SI" sz="1600" dirty="0" smtClean="0">
                <a:solidFill>
                  <a:schemeClr val="tx1"/>
                </a:solidFill>
              </a:rPr>
              <a:t> </a:t>
            </a:r>
            <a:r>
              <a:rPr lang="sl-SI" sz="1600" dirty="0" err="1" smtClean="0">
                <a:solidFill>
                  <a:schemeClr val="tx1"/>
                </a:solidFill>
              </a:rPr>
              <a:t>rules</a:t>
            </a:r>
            <a:r>
              <a:rPr lang="sl-SI" sz="1600" dirty="0" smtClean="0">
                <a:solidFill>
                  <a:schemeClr val="tx1"/>
                </a:solidFill>
              </a:rPr>
              <a:t> of </a:t>
            </a:r>
            <a:r>
              <a:rPr lang="sl-SI" sz="1600" dirty="0" err="1" smtClean="0">
                <a:solidFill>
                  <a:schemeClr val="tx1"/>
                </a:solidFill>
              </a:rPr>
              <a:t>the</a:t>
            </a:r>
            <a:r>
              <a:rPr lang="sl-SI" sz="1600" dirty="0" smtClean="0">
                <a:solidFill>
                  <a:schemeClr val="tx1"/>
                </a:solidFill>
              </a:rPr>
              <a:t> </a:t>
            </a:r>
            <a:r>
              <a:rPr lang="sl-SI" sz="1600" dirty="0" err="1" smtClean="0">
                <a:solidFill>
                  <a:schemeClr val="tx1"/>
                </a:solidFill>
              </a:rPr>
              <a:t>games</a:t>
            </a:r>
            <a:r>
              <a:rPr lang="sl-SI" sz="1600" dirty="0" smtClean="0">
                <a:solidFill>
                  <a:schemeClr val="tx1"/>
                </a:solidFill>
              </a:rPr>
              <a:t> (</a:t>
            </a:r>
            <a:r>
              <a:rPr lang="sl-SI" sz="1600" dirty="0" err="1" smtClean="0">
                <a:solidFill>
                  <a:schemeClr val="tx1"/>
                </a:solidFill>
              </a:rPr>
              <a:t>mastering</a:t>
            </a:r>
            <a:r>
              <a:rPr lang="sl-SI" sz="1600" dirty="0" smtClean="0">
                <a:solidFill>
                  <a:schemeClr val="tx1"/>
                </a:solidFill>
              </a:rPr>
              <a:t> </a:t>
            </a:r>
            <a:r>
              <a:rPr lang="sl-SI" sz="1600" dirty="0" err="1" smtClean="0">
                <a:solidFill>
                  <a:schemeClr val="tx1"/>
                </a:solidFill>
              </a:rPr>
              <a:t>unknown</a:t>
            </a:r>
            <a:r>
              <a:rPr lang="sl-SI" sz="1600" dirty="0" smtClean="0">
                <a:solidFill>
                  <a:schemeClr val="tx1"/>
                </a:solidFill>
              </a:rPr>
              <a:t> </a:t>
            </a:r>
            <a:r>
              <a:rPr lang="sl-SI" sz="1600" dirty="0" err="1" smtClean="0">
                <a:solidFill>
                  <a:schemeClr val="tx1"/>
                </a:solidFill>
              </a:rPr>
              <a:t>dynamics</a:t>
            </a:r>
            <a:r>
              <a:rPr lang="sl-SI" sz="1600" dirty="0" smtClean="0">
                <a:solidFill>
                  <a:schemeClr val="tx1"/>
                </a:solidFill>
              </a:rPr>
              <a:t>)</a:t>
            </a:r>
            <a:endParaRPr lang="sl-SI" sz="1600" dirty="0">
              <a:solidFill>
                <a:schemeClr val="tx1"/>
              </a:solidFill>
            </a:endParaRPr>
          </a:p>
          <a:p>
            <a:pPr lvl="0" eaLnBrk="1" hangingPunct="1">
              <a:buNone/>
            </a:pPr>
            <a:r>
              <a:rPr lang="sl-SI" sz="1600" dirty="0">
                <a:solidFill>
                  <a:schemeClr val="tx1"/>
                </a:solidFill>
              </a:rPr>
              <a:t/>
            </a:r>
            <a:br>
              <a:rPr lang="sl-SI" sz="1600" dirty="0">
                <a:solidFill>
                  <a:schemeClr val="tx1"/>
                </a:solidFill>
              </a:rPr>
            </a:br>
            <a:endParaRPr lang="en-GB" sz="2000" dirty="0" smtClean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sl-SI" smtClean="0"/>
              <a:t>© 2022</a:t>
            </a:r>
            <a:endParaRPr lang="sl-SI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sl-SI" smtClean="0"/>
              <a:t>NEURAL NETWORKS  (1) Introduction to Neural Networks</a:t>
            </a:r>
            <a:endParaRPr lang="en-US" dirty="0">
              <a:cs typeface="Arial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sl-SI" smtClean="0"/>
              <a:t>#</a:t>
            </a:r>
            <a:fld id="{B00FA560-304F-4E2E-8EDD-82E9E251F83C}" type="slidenum">
              <a:rPr lang="sl-SI" smtClean="0"/>
              <a:pPr>
                <a:defRPr/>
              </a:pPr>
              <a:t>21</a:t>
            </a:fld>
            <a:endParaRPr lang="sl-SI"/>
          </a:p>
        </p:txBody>
      </p:sp>
      <p:pic>
        <p:nvPicPr>
          <p:cNvPr id="1026" name="Picture 2" descr="https://assets-global.website-files.com/621e749a546b7592125f38ed/62277f1ba0b933cbc20841f8_Fig%20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4808" y="116632"/>
            <a:ext cx="6454385" cy="6434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4931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pPr>
              <a:defRPr/>
            </a:pPr>
            <a:r>
              <a:rPr lang="sl-SI" dirty="0"/>
              <a:t>© 2022</a:t>
            </a:r>
          </a:p>
        </p:txBody>
      </p:sp>
      <p:sp>
        <p:nvSpPr>
          <p:cNvPr id="21507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sl-SI" smtClean="0"/>
              <a:t>NEURAL NETWORKS  (1) Introduction to Neural Networks</a:t>
            </a:r>
            <a:endParaRPr lang="en-US" smtClean="0">
              <a:cs typeface="Arial" charset="0"/>
            </a:endParaRPr>
          </a:p>
        </p:txBody>
      </p:sp>
      <p:sp>
        <p:nvSpPr>
          <p:cNvPr id="2150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r>
              <a:rPr lang="sl-SI" smtClean="0"/>
              <a:t>#</a:t>
            </a:r>
            <a:fld id="{39574E07-E14F-44DF-8257-19D90D71BDFD}" type="slidenum">
              <a:rPr lang="sl-SI" smtClean="0"/>
              <a:pPr/>
              <a:t>22</a:t>
            </a:fld>
            <a:endParaRPr lang="sl-SI" smtClean="0"/>
          </a:p>
        </p:txBody>
      </p:sp>
      <p:sp>
        <p:nvSpPr>
          <p:cNvPr id="2150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sl-SI" dirty="0" smtClean="0"/>
              <a:t>1.7  </a:t>
            </a:r>
            <a:r>
              <a:rPr lang="sl-SI" dirty="0" err="1" smtClean="0"/>
              <a:t>Applications</a:t>
            </a:r>
            <a:r>
              <a:rPr lang="sl-SI" dirty="0" smtClean="0"/>
              <a:t> of </a:t>
            </a:r>
            <a:r>
              <a:rPr lang="sl-SI" dirty="0" err="1" smtClean="0"/>
              <a:t>neural</a:t>
            </a:r>
            <a:r>
              <a:rPr lang="sl-SI" dirty="0" smtClean="0"/>
              <a:t> </a:t>
            </a:r>
            <a:r>
              <a:rPr lang="sl-SI" dirty="0" err="1" smtClean="0"/>
              <a:t>networks</a:t>
            </a:r>
            <a:endParaRPr lang="en-GB" sz="2800" dirty="0" smtClean="0"/>
          </a:p>
        </p:txBody>
      </p:sp>
      <p:sp>
        <p:nvSpPr>
          <p:cNvPr id="2151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412875"/>
            <a:ext cx="8229600" cy="4968875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GB" dirty="0" smtClean="0"/>
              <a:t>Aerospace</a:t>
            </a:r>
          </a:p>
          <a:p>
            <a:pPr lvl="1" eaLnBrk="1" hangingPunct="1">
              <a:lnSpc>
                <a:spcPct val="90000"/>
              </a:lnSpc>
            </a:pPr>
            <a:r>
              <a:rPr lang="en-GB" dirty="0" smtClean="0"/>
              <a:t>High</a:t>
            </a:r>
            <a:r>
              <a:rPr lang="sl-SI" dirty="0" smtClean="0"/>
              <a:t>-</a:t>
            </a:r>
            <a:r>
              <a:rPr lang="en-GB" dirty="0" smtClean="0"/>
              <a:t>performance aircraft autopilots, flight path simulations, aircraft</a:t>
            </a:r>
            <a:r>
              <a:rPr lang="sl-SI" dirty="0" smtClean="0"/>
              <a:t> </a:t>
            </a:r>
            <a:r>
              <a:rPr lang="en-GB" dirty="0" smtClean="0"/>
              <a:t>control systems, autopilot enhancements, aircraft component simulations,</a:t>
            </a:r>
            <a:r>
              <a:rPr lang="sl-SI" dirty="0" smtClean="0"/>
              <a:t> </a:t>
            </a:r>
            <a:r>
              <a:rPr lang="en-GB" dirty="0" smtClean="0"/>
              <a:t>aircraft component fault detectors</a:t>
            </a:r>
          </a:p>
          <a:p>
            <a:pPr eaLnBrk="1" hangingPunct="1">
              <a:lnSpc>
                <a:spcPct val="90000"/>
              </a:lnSpc>
            </a:pPr>
            <a:r>
              <a:rPr lang="en-GB" dirty="0" smtClean="0"/>
              <a:t>Automotive</a:t>
            </a:r>
          </a:p>
          <a:p>
            <a:pPr lvl="1" eaLnBrk="1" hangingPunct="1">
              <a:lnSpc>
                <a:spcPct val="90000"/>
              </a:lnSpc>
            </a:pPr>
            <a:r>
              <a:rPr lang="en-GB" dirty="0" smtClean="0"/>
              <a:t>Automobile automatic guidance systems, warranty activity </a:t>
            </a:r>
            <a:r>
              <a:rPr lang="en-GB" dirty="0" err="1" smtClean="0"/>
              <a:t>analyzers</a:t>
            </a:r>
            <a:endParaRPr lang="en-GB" dirty="0" smtClean="0"/>
          </a:p>
          <a:p>
            <a:pPr eaLnBrk="1" hangingPunct="1">
              <a:lnSpc>
                <a:spcPct val="90000"/>
              </a:lnSpc>
            </a:pPr>
            <a:r>
              <a:rPr lang="en-GB" dirty="0" smtClean="0"/>
              <a:t>Banking</a:t>
            </a:r>
          </a:p>
          <a:p>
            <a:pPr lvl="1" eaLnBrk="1" hangingPunct="1">
              <a:lnSpc>
                <a:spcPct val="90000"/>
              </a:lnSpc>
            </a:pPr>
            <a:r>
              <a:rPr lang="en-GB" dirty="0" smtClean="0"/>
              <a:t>Check and other document readers, credit application evaluators</a:t>
            </a:r>
          </a:p>
          <a:p>
            <a:pPr eaLnBrk="1" hangingPunct="1">
              <a:lnSpc>
                <a:spcPct val="90000"/>
              </a:lnSpc>
            </a:pPr>
            <a:r>
              <a:rPr lang="en-GB" dirty="0" err="1" smtClean="0"/>
              <a:t>Defense</a:t>
            </a:r>
            <a:endParaRPr lang="en-GB" dirty="0" smtClean="0"/>
          </a:p>
          <a:p>
            <a:pPr lvl="1" eaLnBrk="1" hangingPunct="1">
              <a:lnSpc>
                <a:spcPct val="90000"/>
              </a:lnSpc>
            </a:pPr>
            <a:r>
              <a:rPr lang="en-GB" dirty="0" smtClean="0"/>
              <a:t>Weapon steering, target tracking, object discrimination, facial recognition,</a:t>
            </a:r>
            <a:r>
              <a:rPr lang="sl-SI" dirty="0" smtClean="0"/>
              <a:t> </a:t>
            </a:r>
            <a:r>
              <a:rPr lang="en-GB" dirty="0" smtClean="0"/>
              <a:t>new kinds of sensors, sonar, radar and image signal processing including</a:t>
            </a:r>
            <a:r>
              <a:rPr lang="sl-SI" dirty="0" smtClean="0"/>
              <a:t> </a:t>
            </a:r>
            <a:r>
              <a:rPr lang="en-GB" dirty="0" smtClean="0"/>
              <a:t>data compression, feature extraction and noise suppression, signal/image</a:t>
            </a:r>
            <a:r>
              <a:rPr lang="sl-SI" dirty="0" smtClean="0"/>
              <a:t> </a:t>
            </a:r>
            <a:r>
              <a:rPr lang="en-GB" dirty="0" smtClean="0"/>
              <a:t>identification</a:t>
            </a:r>
          </a:p>
          <a:p>
            <a:pPr eaLnBrk="1" hangingPunct="1">
              <a:lnSpc>
                <a:spcPct val="90000"/>
              </a:lnSpc>
            </a:pPr>
            <a:r>
              <a:rPr lang="en-GB" dirty="0" smtClean="0"/>
              <a:t>Electronics</a:t>
            </a:r>
          </a:p>
          <a:p>
            <a:pPr lvl="1" eaLnBrk="1" hangingPunct="1">
              <a:lnSpc>
                <a:spcPct val="90000"/>
              </a:lnSpc>
            </a:pPr>
            <a:r>
              <a:rPr lang="en-GB" dirty="0" smtClean="0"/>
              <a:t>Code sequence prediction, integrated circuit chip layout, process control,</a:t>
            </a:r>
            <a:r>
              <a:rPr lang="sl-SI" dirty="0" smtClean="0"/>
              <a:t> </a:t>
            </a:r>
            <a:r>
              <a:rPr lang="en-GB" dirty="0" smtClean="0"/>
              <a:t>chip failure analysis, machine vision, voice synthesis, nonlinear </a:t>
            </a:r>
            <a:r>
              <a:rPr lang="en-GB" dirty="0" err="1" smtClean="0"/>
              <a:t>modeling</a:t>
            </a:r>
            <a:endParaRPr lang="en-GB" dirty="0" smtClean="0"/>
          </a:p>
        </p:txBody>
      </p:sp>
      <p:sp>
        <p:nvSpPr>
          <p:cNvPr id="21511" name="Line 4"/>
          <p:cNvSpPr>
            <a:spLocks noChangeShapeType="1"/>
          </p:cNvSpPr>
          <p:nvPr/>
        </p:nvSpPr>
        <p:spPr bwMode="auto">
          <a:xfrm>
            <a:off x="250825" y="1268413"/>
            <a:ext cx="864235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pPr>
              <a:defRPr/>
            </a:pPr>
            <a:r>
              <a:rPr lang="sl-SI" dirty="0"/>
              <a:t>© 2022</a:t>
            </a:r>
          </a:p>
        </p:txBody>
      </p:sp>
      <p:sp>
        <p:nvSpPr>
          <p:cNvPr id="22531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sl-SI" smtClean="0"/>
              <a:t>NEURAL NETWORKS  (1) Introduction to Neural Networks</a:t>
            </a:r>
            <a:endParaRPr lang="en-US" smtClean="0">
              <a:cs typeface="Arial" charset="0"/>
            </a:endParaRPr>
          </a:p>
        </p:txBody>
      </p:sp>
      <p:sp>
        <p:nvSpPr>
          <p:cNvPr id="2253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r>
              <a:rPr lang="sl-SI" smtClean="0"/>
              <a:t>#</a:t>
            </a:r>
            <a:fld id="{49C2A8C1-FF60-4D42-B3AD-D6C24037BDFD}" type="slidenum">
              <a:rPr lang="sl-SI" smtClean="0"/>
              <a:pPr/>
              <a:t>23</a:t>
            </a:fld>
            <a:endParaRPr lang="sl-SI" smtClean="0"/>
          </a:p>
        </p:txBody>
      </p:sp>
      <p:sp>
        <p:nvSpPr>
          <p:cNvPr id="2253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sl-SI" dirty="0" err="1" smtClean="0"/>
              <a:t>Applications</a:t>
            </a:r>
            <a:r>
              <a:rPr lang="sl-SI" dirty="0" smtClean="0"/>
              <a:t> of </a:t>
            </a:r>
            <a:r>
              <a:rPr lang="sl-SI" dirty="0" err="1" smtClean="0"/>
              <a:t>neural</a:t>
            </a:r>
            <a:r>
              <a:rPr lang="sl-SI" dirty="0" smtClean="0"/>
              <a:t> </a:t>
            </a:r>
            <a:r>
              <a:rPr lang="sl-SI" dirty="0" err="1" smtClean="0"/>
              <a:t>networks</a:t>
            </a:r>
            <a:endParaRPr lang="en-GB" sz="2800" dirty="0" smtClean="0"/>
          </a:p>
        </p:txBody>
      </p:sp>
      <p:sp>
        <p:nvSpPr>
          <p:cNvPr id="2253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GB" dirty="0" smtClean="0"/>
              <a:t>Financial</a:t>
            </a:r>
          </a:p>
          <a:p>
            <a:pPr lvl="1" eaLnBrk="1" hangingPunct="1"/>
            <a:r>
              <a:rPr lang="en-GB" dirty="0" smtClean="0"/>
              <a:t>Real estate appraisal, loan advisor, corporate bond</a:t>
            </a:r>
            <a:r>
              <a:rPr lang="sl-SI" dirty="0" smtClean="0"/>
              <a:t> </a:t>
            </a:r>
            <a:r>
              <a:rPr lang="en-GB" dirty="0" smtClean="0"/>
              <a:t>rating, credit line use analysis, portfolio trading program, corporate</a:t>
            </a:r>
            <a:r>
              <a:rPr lang="sl-SI" dirty="0" smtClean="0"/>
              <a:t> </a:t>
            </a:r>
            <a:r>
              <a:rPr lang="en-GB" dirty="0" smtClean="0"/>
              <a:t>financial analysis, currency price prediction</a:t>
            </a:r>
          </a:p>
          <a:p>
            <a:pPr eaLnBrk="1" hangingPunct="1"/>
            <a:r>
              <a:rPr lang="en-GB" dirty="0" smtClean="0"/>
              <a:t>Manufacturing</a:t>
            </a:r>
          </a:p>
          <a:p>
            <a:pPr lvl="1" eaLnBrk="1" hangingPunct="1"/>
            <a:r>
              <a:rPr lang="en-GB" dirty="0" smtClean="0"/>
              <a:t>Manufacturing process control, product design and analysis, process and</a:t>
            </a:r>
            <a:r>
              <a:rPr lang="sl-SI" dirty="0" smtClean="0"/>
              <a:t> </a:t>
            </a:r>
            <a:r>
              <a:rPr lang="en-GB" dirty="0" smtClean="0"/>
              <a:t>machine diagnosis, real-time particle identification, visual quality</a:t>
            </a:r>
            <a:r>
              <a:rPr lang="sl-SI" dirty="0" smtClean="0"/>
              <a:t> </a:t>
            </a:r>
            <a:r>
              <a:rPr lang="en-GB" dirty="0" smtClean="0"/>
              <a:t>inspection systems, welding quality analysis, paper quality</a:t>
            </a:r>
            <a:r>
              <a:rPr lang="sl-SI" dirty="0" smtClean="0"/>
              <a:t> </a:t>
            </a:r>
            <a:r>
              <a:rPr lang="en-GB" dirty="0" smtClean="0"/>
              <a:t>prediction, computer chip quality analysis, analysis of grinding operations,</a:t>
            </a:r>
            <a:r>
              <a:rPr lang="sl-SI" dirty="0" smtClean="0"/>
              <a:t> </a:t>
            </a:r>
            <a:r>
              <a:rPr lang="en-GB" dirty="0" smtClean="0"/>
              <a:t>chemical product design analysis, machine maintenance analysis, project</a:t>
            </a:r>
            <a:r>
              <a:rPr lang="sl-SI" dirty="0" smtClean="0"/>
              <a:t> </a:t>
            </a:r>
            <a:r>
              <a:rPr lang="en-GB" dirty="0" smtClean="0"/>
              <a:t>planning and</a:t>
            </a:r>
            <a:r>
              <a:rPr lang="sl-SI" dirty="0" smtClean="0"/>
              <a:t> </a:t>
            </a:r>
            <a:r>
              <a:rPr lang="en-GB" dirty="0" smtClean="0"/>
              <a:t>management, dynamic </a:t>
            </a:r>
            <a:r>
              <a:rPr lang="en-GB" dirty="0" err="1" smtClean="0"/>
              <a:t>modeling</a:t>
            </a:r>
            <a:r>
              <a:rPr lang="en-GB" dirty="0" smtClean="0"/>
              <a:t> of chemical</a:t>
            </a:r>
            <a:r>
              <a:rPr lang="sl-SI" dirty="0" smtClean="0"/>
              <a:t> </a:t>
            </a:r>
            <a:r>
              <a:rPr lang="en-GB" dirty="0" smtClean="0"/>
              <a:t>process systems</a:t>
            </a:r>
          </a:p>
          <a:p>
            <a:pPr eaLnBrk="1" hangingPunct="1"/>
            <a:r>
              <a:rPr lang="en-GB" dirty="0" smtClean="0"/>
              <a:t>Medical</a:t>
            </a:r>
          </a:p>
          <a:p>
            <a:pPr lvl="1" eaLnBrk="1" hangingPunct="1"/>
            <a:r>
              <a:rPr lang="en-GB" dirty="0" smtClean="0"/>
              <a:t>Breast cancer cell analysis, EEG and </a:t>
            </a:r>
            <a:r>
              <a:rPr lang="en-GB" dirty="0" err="1" smtClean="0"/>
              <a:t>ECG</a:t>
            </a:r>
            <a:r>
              <a:rPr lang="en-GB" dirty="0" smtClean="0"/>
              <a:t> analysis, </a:t>
            </a:r>
            <a:r>
              <a:rPr lang="en-GB" dirty="0" err="1" smtClean="0"/>
              <a:t>prothesis</a:t>
            </a:r>
            <a:r>
              <a:rPr lang="en-GB" dirty="0" smtClean="0"/>
              <a:t> design,</a:t>
            </a:r>
            <a:r>
              <a:rPr lang="sl-SI" dirty="0" smtClean="0"/>
              <a:t> </a:t>
            </a:r>
            <a:r>
              <a:rPr lang="en-GB" dirty="0" smtClean="0"/>
              <a:t>optimization of transplant times, hospital expense reduction, hospital</a:t>
            </a:r>
            <a:r>
              <a:rPr lang="sl-SI" dirty="0" smtClean="0"/>
              <a:t> </a:t>
            </a:r>
            <a:r>
              <a:rPr lang="en-GB" dirty="0" smtClean="0"/>
              <a:t>quality improvement, emergency room test advisement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pPr>
              <a:defRPr/>
            </a:pPr>
            <a:r>
              <a:rPr lang="sl-SI"/>
              <a:t>© 2022</a:t>
            </a:r>
            <a:endParaRPr lang="sl-SI" dirty="0"/>
          </a:p>
        </p:txBody>
      </p:sp>
      <p:sp>
        <p:nvSpPr>
          <p:cNvPr id="23555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sl-SI" smtClean="0"/>
              <a:t>NEURAL NETWORKS  (1) Introduction to Neural Networks</a:t>
            </a:r>
            <a:endParaRPr lang="en-US" smtClean="0">
              <a:cs typeface="Arial" charset="0"/>
            </a:endParaRPr>
          </a:p>
        </p:txBody>
      </p:sp>
      <p:sp>
        <p:nvSpPr>
          <p:cNvPr id="23556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r>
              <a:rPr lang="sl-SI" smtClean="0"/>
              <a:t>#</a:t>
            </a:r>
            <a:fld id="{DB46644A-7528-491E-80E0-FF3974ACC263}" type="slidenum">
              <a:rPr lang="sl-SI" smtClean="0"/>
              <a:pPr/>
              <a:t>24</a:t>
            </a:fld>
            <a:endParaRPr lang="sl-SI" smtClean="0"/>
          </a:p>
        </p:txBody>
      </p:sp>
      <p:sp>
        <p:nvSpPr>
          <p:cNvPr id="2355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sl-SI" dirty="0" err="1" smtClean="0"/>
              <a:t>Applications</a:t>
            </a:r>
            <a:r>
              <a:rPr lang="sl-SI" dirty="0" smtClean="0"/>
              <a:t> of </a:t>
            </a:r>
            <a:r>
              <a:rPr lang="sl-SI" dirty="0" err="1" smtClean="0"/>
              <a:t>neural</a:t>
            </a:r>
            <a:r>
              <a:rPr lang="sl-SI" dirty="0" smtClean="0"/>
              <a:t> </a:t>
            </a:r>
            <a:r>
              <a:rPr lang="sl-SI" dirty="0" err="1" smtClean="0"/>
              <a:t>networks</a:t>
            </a:r>
            <a:endParaRPr lang="en-GB" sz="2800" dirty="0" smtClean="0"/>
          </a:p>
        </p:txBody>
      </p:sp>
      <p:sp>
        <p:nvSpPr>
          <p:cNvPr id="2355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GB" dirty="0" smtClean="0"/>
              <a:t>Robotics</a:t>
            </a:r>
          </a:p>
          <a:p>
            <a:pPr lvl="1" eaLnBrk="1" hangingPunct="1"/>
            <a:r>
              <a:rPr lang="en-GB" dirty="0" smtClean="0"/>
              <a:t>Trajectory control, forklift robot, manipulator controllers, vision systems</a:t>
            </a:r>
          </a:p>
          <a:p>
            <a:pPr eaLnBrk="1" hangingPunct="1"/>
            <a:r>
              <a:rPr lang="en-GB" dirty="0" smtClean="0"/>
              <a:t>Speech</a:t>
            </a:r>
          </a:p>
          <a:p>
            <a:pPr lvl="1" eaLnBrk="1" hangingPunct="1"/>
            <a:r>
              <a:rPr lang="en-GB" dirty="0" smtClean="0"/>
              <a:t>Speech recognition, speech compression, vowel classification, text</a:t>
            </a:r>
            <a:r>
              <a:rPr lang="sl-SI" dirty="0" smtClean="0"/>
              <a:t>-</a:t>
            </a:r>
            <a:r>
              <a:rPr lang="en-GB" dirty="0" smtClean="0"/>
              <a:t>to</a:t>
            </a:r>
            <a:r>
              <a:rPr lang="sl-SI" smtClean="0"/>
              <a:t>-</a:t>
            </a:r>
            <a:r>
              <a:rPr lang="en-GB" smtClean="0"/>
              <a:t>speech </a:t>
            </a:r>
            <a:r>
              <a:rPr lang="en-GB" dirty="0" smtClean="0"/>
              <a:t>synthesis</a:t>
            </a:r>
          </a:p>
          <a:p>
            <a:pPr eaLnBrk="1" hangingPunct="1"/>
            <a:r>
              <a:rPr lang="en-GB" dirty="0" smtClean="0"/>
              <a:t>Securities</a:t>
            </a:r>
          </a:p>
          <a:p>
            <a:pPr lvl="1" eaLnBrk="1" hangingPunct="1"/>
            <a:r>
              <a:rPr lang="en-GB" dirty="0" smtClean="0"/>
              <a:t>Market analysis, automatic bond rating, stock trading advisory systems</a:t>
            </a:r>
          </a:p>
          <a:p>
            <a:pPr eaLnBrk="1" hangingPunct="1"/>
            <a:r>
              <a:rPr lang="en-GB" dirty="0" smtClean="0"/>
              <a:t>Telecommunications</a:t>
            </a:r>
          </a:p>
          <a:p>
            <a:pPr lvl="1" eaLnBrk="1" hangingPunct="1"/>
            <a:r>
              <a:rPr lang="en-GB" dirty="0" smtClean="0"/>
              <a:t>Image and data compression, automated information services, real-time</a:t>
            </a:r>
            <a:r>
              <a:rPr lang="sl-SI" dirty="0" smtClean="0"/>
              <a:t> </a:t>
            </a:r>
            <a:r>
              <a:rPr lang="en-GB" dirty="0" smtClean="0"/>
              <a:t>translation of spoken language, customer payment processing systems</a:t>
            </a:r>
          </a:p>
          <a:p>
            <a:pPr eaLnBrk="1" hangingPunct="1"/>
            <a:r>
              <a:rPr lang="en-GB" dirty="0" smtClean="0"/>
              <a:t>Transportation</a:t>
            </a:r>
          </a:p>
          <a:p>
            <a:pPr lvl="1" eaLnBrk="1" hangingPunct="1"/>
            <a:r>
              <a:rPr lang="en-GB" dirty="0" smtClean="0"/>
              <a:t>Truck brake diagnosis systems, vehicle scheduling, routing systems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pPr>
              <a:defRPr/>
            </a:pPr>
            <a:r>
              <a:rPr lang="sl-SI" dirty="0"/>
              <a:t>© 2022</a:t>
            </a:r>
          </a:p>
        </p:txBody>
      </p:sp>
      <p:sp>
        <p:nvSpPr>
          <p:cNvPr id="4099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sl-SI" smtClean="0"/>
              <a:t>NEURAL NETWORKS  (1) Introduction to Neural Networks</a:t>
            </a:r>
            <a:endParaRPr lang="en-US" smtClean="0">
              <a:cs typeface="Arial" charset="0"/>
            </a:endParaRPr>
          </a:p>
        </p:txBody>
      </p:sp>
      <p:sp>
        <p:nvSpPr>
          <p:cNvPr id="410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r>
              <a:rPr lang="sl-SI" smtClean="0"/>
              <a:t>#</a:t>
            </a:r>
            <a:fld id="{4746B29F-855C-452F-A1FE-8E607BA7394C}" type="slidenum">
              <a:rPr lang="sl-SI" smtClean="0"/>
              <a:pPr/>
              <a:t>3</a:t>
            </a:fld>
            <a:endParaRPr lang="sl-SI" smtClean="0"/>
          </a:p>
        </p:txBody>
      </p:sp>
      <p:sp>
        <p:nvSpPr>
          <p:cNvPr id="410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sl-SI" dirty="0" err="1" smtClean="0"/>
              <a:t>What</a:t>
            </a:r>
            <a:r>
              <a:rPr lang="sl-SI" dirty="0" smtClean="0"/>
              <a:t> is a </a:t>
            </a:r>
            <a:r>
              <a:rPr lang="sl-SI" dirty="0" err="1" smtClean="0"/>
              <a:t>neural</a:t>
            </a:r>
            <a:r>
              <a:rPr lang="sl-SI" dirty="0" smtClean="0"/>
              <a:t> </a:t>
            </a:r>
            <a:r>
              <a:rPr lang="sl-SI" dirty="0" err="1" smtClean="0"/>
              <a:t>network</a:t>
            </a:r>
            <a:r>
              <a:rPr lang="sl-SI" dirty="0" smtClean="0"/>
              <a:t>?</a:t>
            </a:r>
            <a:endParaRPr lang="en-GB" sz="2800" dirty="0" smtClean="0"/>
          </a:p>
        </p:txBody>
      </p:sp>
      <p:sp>
        <p:nvSpPr>
          <p:cNvPr id="410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196975"/>
            <a:ext cx="8229600" cy="4929188"/>
          </a:xfrm>
        </p:spPr>
        <p:txBody>
          <a:bodyPr/>
          <a:lstStyle/>
          <a:p>
            <a:pPr eaLnBrk="1" hangingPunct="1"/>
            <a:r>
              <a:rPr lang="sl-SI" dirty="0" err="1" smtClean="0"/>
              <a:t>Artificial</a:t>
            </a:r>
            <a:r>
              <a:rPr lang="sl-SI" dirty="0" smtClean="0"/>
              <a:t> </a:t>
            </a:r>
            <a:r>
              <a:rPr lang="sl-SI" dirty="0" err="1" smtClean="0"/>
              <a:t>neural</a:t>
            </a:r>
            <a:r>
              <a:rPr lang="sl-SI" dirty="0" smtClean="0"/>
              <a:t> </a:t>
            </a:r>
            <a:r>
              <a:rPr lang="sl-SI" dirty="0" err="1" smtClean="0"/>
              <a:t>networks</a:t>
            </a:r>
            <a:endParaRPr lang="sl-SI" dirty="0" smtClean="0"/>
          </a:p>
          <a:p>
            <a:pPr lvl="1" eaLnBrk="1" hangingPunct="1"/>
            <a:r>
              <a:rPr lang="sl-SI" dirty="0" err="1" smtClean="0"/>
              <a:t>Networks</a:t>
            </a:r>
            <a:r>
              <a:rPr lang="sl-SI" dirty="0" smtClean="0"/>
              <a:t> of </a:t>
            </a:r>
            <a:r>
              <a:rPr lang="sl-SI" dirty="0" err="1" smtClean="0"/>
              <a:t>artificial</a:t>
            </a:r>
            <a:r>
              <a:rPr lang="sl-SI" dirty="0" smtClean="0"/>
              <a:t> </a:t>
            </a:r>
            <a:r>
              <a:rPr lang="sl-SI" dirty="0" err="1" smtClean="0"/>
              <a:t>neurons</a:t>
            </a:r>
            <a:endParaRPr lang="sl-SI" dirty="0" smtClean="0"/>
          </a:p>
          <a:p>
            <a:pPr lvl="1" eaLnBrk="1" hangingPunct="1"/>
            <a:r>
              <a:rPr lang="sl-SI" dirty="0" err="1" smtClean="0"/>
              <a:t>Very</a:t>
            </a:r>
            <a:r>
              <a:rPr lang="sl-SI" dirty="0" smtClean="0"/>
              <a:t> </a:t>
            </a:r>
            <a:r>
              <a:rPr lang="sl-SI" dirty="0" err="1" smtClean="0"/>
              <a:t>crude</a:t>
            </a:r>
            <a:r>
              <a:rPr lang="sl-SI" dirty="0" smtClean="0"/>
              <a:t> </a:t>
            </a:r>
            <a:r>
              <a:rPr lang="sl-SI" dirty="0" err="1" smtClean="0"/>
              <a:t>approximations</a:t>
            </a:r>
            <a:r>
              <a:rPr lang="sl-SI" dirty="0" smtClean="0"/>
              <a:t> of </a:t>
            </a:r>
            <a:r>
              <a:rPr lang="sl-SI" dirty="0" err="1" smtClean="0"/>
              <a:t>small</a:t>
            </a:r>
            <a:r>
              <a:rPr lang="sl-SI" dirty="0" smtClean="0"/>
              <a:t> </a:t>
            </a:r>
            <a:r>
              <a:rPr lang="sl-SI" dirty="0" err="1" smtClean="0"/>
              <a:t>parts</a:t>
            </a:r>
            <a:r>
              <a:rPr lang="sl-SI" dirty="0" smtClean="0"/>
              <a:t> of </a:t>
            </a:r>
            <a:r>
              <a:rPr lang="sl-SI" dirty="0" err="1" smtClean="0"/>
              <a:t>the</a:t>
            </a:r>
            <a:r>
              <a:rPr lang="sl-SI" dirty="0" smtClean="0"/>
              <a:t> </a:t>
            </a:r>
            <a:r>
              <a:rPr lang="sl-SI" dirty="0" err="1" smtClean="0"/>
              <a:t>biological</a:t>
            </a:r>
            <a:r>
              <a:rPr lang="sl-SI" dirty="0" smtClean="0"/>
              <a:t> </a:t>
            </a:r>
            <a:r>
              <a:rPr lang="sl-SI" dirty="0" err="1" smtClean="0"/>
              <a:t>brain</a:t>
            </a:r>
            <a:endParaRPr lang="sl-SI" dirty="0" smtClean="0"/>
          </a:p>
          <a:p>
            <a:pPr lvl="1" eaLnBrk="1" hangingPunct="1"/>
            <a:r>
              <a:rPr lang="sl-SI" dirty="0" err="1" smtClean="0"/>
              <a:t>Implemented</a:t>
            </a:r>
            <a:r>
              <a:rPr lang="sl-SI" dirty="0" smtClean="0"/>
              <a:t> as software </a:t>
            </a:r>
            <a:r>
              <a:rPr lang="sl-SI" dirty="0" err="1" smtClean="0"/>
              <a:t>or</a:t>
            </a:r>
            <a:r>
              <a:rPr lang="sl-SI" dirty="0" smtClean="0"/>
              <a:t> hardware</a:t>
            </a:r>
          </a:p>
          <a:p>
            <a:pPr lvl="1" eaLnBrk="1" hangingPunct="1"/>
            <a:r>
              <a:rPr lang="sl-SI" dirty="0" err="1" smtClean="0"/>
              <a:t>By</a:t>
            </a:r>
            <a:r>
              <a:rPr lang="sl-SI" dirty="0" smtClean="0"/>
              <a:t> “</a:t>
            </a:r>
            <a:r>
              <a:rPr lang="sl-SI" dirty="0" err="1" smtClean="0">
                <a:solidFill>
                  <a:srgbClr val="0000FF"/>
                </a:solidFill>
              </a:rPr>
              <a:t>Neural</a:t>
            </a:r>
            <a:r>
              <a:rPr lang="sl-SI" dirty="0" smtClean="0">
                <a:solidFill>
                  <a:srgbClr val="0000FF"/>
                </a:solidFill>
              </a:rPr>
              <a:t> </a:t>
            </a:r>
            <a:r>
              <a:rPr lang="sl-SI" dirty="0" err="1" smtClean="0">
                <a:solidFill>
                  <a:srgbClr val="0000FF"/>
                </a:solidFill>
              </a:rPr>
              <a:t>Networks</a:t>
            </a:r>
            <a:r>
              <a:rPr lang="sl-SI" dirty="0" smtClean="0"/>
              <a:t>” </a:t>
            </a:r>
            <a:r>
              <a:rPr lang="sl-SI" dirty="0" err="1" smtClean="0"/>
              <a:t>we</a:t>
            </a:r>
            <a:r>
              <a:rPr lang="sl-SI" dirty="0" smtClean="0"/>
              <a:t> </a:t>
            </a:r>
            <a:r>
              <a:rPr lang="sl-SI" dirty="0" err="1" smtClean="0"/>
              <a:t>usually</a:t>
            </a:r>
            <a:r>
              <a:rPr lang="sl-SI" dirty="0" smtClean="0"/>
              <a:t> </a:t>
            </a:r>
            <a:r>
              <a:rPr lang="sl-SI" dirty="0" err="1" smtClean="0"/>
              <a:t>mean</a:t>
            </a:r>
            <a:r>
              <a:rPr lang="sl-SI" dirty="0" smtClean="0"/>
              <a:t> </a:t>
            </a:r>
            <a:r>
              <a:rPr lang="sl-SI" i="1" dirty="0" err="1" smtClean="0">
                <a:solidFill>
                  <a:srgbClr val="000099"/>
                </a:solidFill>
              </a:rPr>
              <a:t>Artificial</a:t>
            </a:r>
            <a:r>
              <a:rPr lang="sl-SI" i="1" dirty="0" smtClean="0">
                <a:solidFill>
                  <a:srgbClr val="000099"/>
                </a:solidFill>
              </a:rPr>
              <a:t> </a:t>
            </a:r>
            <a:r>
              <a:rPr lang="sl-SI" i="1" dirty="0" err="1" smtClean="0">
                <a:solidFill>
                  <a:srgbClr val="000099"/>
                </a:solidFill>
              </a:rPr>
              <a:t>Neural</a:t>
            </a:r>
            <a:r>
              <a:rPr lang="sl-SI" i="1" dirty="0" smtClean="0">
                <a:solidFill>
                  <a:srgbClr val="000099"/>
                </a:solidFill>
              </a:rPr>
              <a:t> </a:t>
            </a:r>
            <a:r>
              <a:rPr lang="sl-SI" i="1" dirty="0" err="1" smtClean="0">
                <a:solidFill>
                  <a:srgbClr val="000099"/>
                </a:solidFill>
              </a:rPr>
              <a:t>Networks</a:t>
            </a:r>
            <a:endParaRPr lang="sl-SI" i="1" dirty="0" smtClean="0">
              <a:solidFill>
                <a:srgbClr val="000099"/>
              </a:solidFill>
            </a:endParaRPr>
          </a:p>
        </p:txBody>
      </p:sp>
      <p:pic>
        <p:nvPicPr>
          <p:cNvPr id="4103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95100" y="3068960"/>
            <a:ext cx="5722002" cy="3079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pPr>
              <a:defRPr/>
            </a:pPr>
            <a:r>
              <a:rPr lang="sl-SI" dirty="0"/>
              <a:t>© 2022</a:t>
            </a:r>
          </a:p>
        </p:txBody>
      </p:sp>
      <p:sp>
        <p:nvSpPr>
          <p:cNvPr id="5123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sl-SI" smtClean="0"/>
              <a:t>NEURAL NETWORKS  (1) Introduction to Neural Networks</a:t>
            </a:r>
            <a:endParaRPr lang="en-US" smtClean="0">
              <a:cs typeface="Arial" charset="0"/>
            </a:endParaRPr>
          </a:p>
        </p:txBody>
      </p:sp>
      <p:sp>
        <p:nvSpPr>
          <p:cNvPr id="5124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r>
              <a:rPr lang="sl-SI" smtClean="0"/>
              <a:t>#</a:t>
            </a:r>
            <a:fld id="{F0EA5C63-CEDC-4542-B1B1-E6067E2EE9C1}" type="slidenum">
              <a:rPr lang="sl-SI" smtClean="0"/>
              <a:pPr/>
              <a:t>4</a:t>
            </a:fld>
            <a:endParaRPr lang="sl-SI" smtClean="0"/>
          </a:p>
        </p:txBody>
      </p:sp>
      <p:sp>
        <p:nvSpPr>
          <p:cNvPr id="512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sl-SI" dirty="0" err="1" smtClean="0"/>
              <a:t>Neural</a:t>
            </a:r>
            <a:r>
              <a:rPr lang="sl-SI" dirty="0" smtClean="0"/>
              <a:t> </a:t>
            </a:r>
            <a:r>
              <a:rPr lang="sl-SI" dirty="0" err="1" smtClean="0"/>
              <a:t>network</a:t>
            </a:r>
            <a:r>
              <a:rPr lang="sl-SI" dirty="0" smtClean="0"/>
              <a:t> </a:t>
            </a:r>
            <a:r>
              <a:rPr lang="sl-SI" dirty="0" err="1" smtClean="0"/>
              <a:t>definitions</a:t>
            </a:r>
            <a:endParaRPr lang="en-GB" dirty="0" smtClean="0"/>
          </a:p>
        </p:txBody>
      </p:sp>
      <p:sp>
        <p:nvSpPr>
          <p:cNvPr id="512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GB" dirty="0" err="1"/>
              <a:t>Zurada</a:t>
            </a:r>
            <a:r>
              <a:rPr lang="en-GB" dirty="0"/>
              <a:t> (1992)</a:t>
            </a:r>
            <a:endParaRPr lang="sl-SI" dirty="0"/>
          </a:p>
          <a:p>
            <a:pPr lvl="1" eaLnBrk="1" hangingPunct="1"/>
            <a:r>
              <a:rPr lang="en-GB" dirty="0" smtClean="0"/>
              <a:t>Artificial neural systems, or neural networks, are physical cellular systems which can acquire, store, and utilize experiential knowledge. </a:t>
            </a:r>
            <a:endParaRPr lang="sl-SI" dirty="0" smtClean="0"/>
          </a:p>
          <a:p>
            <a:pPr lvl="1" eaLnBrk="1" hangingPunct="1"/>
            <a:endParaRPr lang="sl-SI" dirty="0"/>
          </a:p>
          <a:p>
            <a:pPr eaLnBrk="1" hangingPunct="1"/>
            <a:r>
              <a:rPr lang="en-GB" dirty="0" err="1" smtClean="0"/>
              <a:t>Haykin</a:t>
            </a:r>
            <a:r>
              <a:rPr lang="en-GB" dirty="0" smtClean="0"/>
              <a:t> (199</a:t>
            </a:r>
            <a:r>
              <a:rPr lang="sl-SI" dirty="0" smtClean="0"/>
              <a:t>9</a:t>
            </a:r>
            <a:r>
              <a:rPr lang="en-GB" dirty="0" smtClean="0"/>
              <a:t>)</a:t>
            </a:r>
            <a:endParaRPr lang="sl-SI" dirty="0" smtClean="0"/>
          </a:p>
          <a:p>
            <a:pPr lvl="1" eaLnBrk="1" hangingPunct="1"/>
            <a:r>
              <a:rPr lang="en-GB" dirty="0" smtClean="0"/>
              <a:t>A neural network is a massively parallel distributed processor that has a natural propensity for storing experiential knowledge and making it available for use. It resembles the brain in two respects: </a:t>
            </a:r>
          </a:p>
          <a:p>
            <a:pPr lvl="1" eaLnBrk="1" hangingPunct="1"/>
            <a:r>
              <a:rPr lang="en-GB" dirty="0" smtClean="0">
                <a:solidFill>
                  <a:srgbClr val="0033CC"/>
                </a:solidFill>
              </a:rPr>
              <a:t>Knowledge is acquired by the network through a learning process. </a:t>
            </a:r>
          </a:p>
          <a:p>
            <a:pPr lvl="1" eaLnBrk="1" hangingPunct="1"/>
            <a:r>
              <a:rPr lang="en-GB" dirty="0" smtClean="0">
                <a:solidFill>
                  <a:srgbClr val="0033CC"/>
                </a:solidFill>
              </a:rPr>
              <a:t>Interneuron connection strengths known as synaptic weights are used to store the knowledge. </a:t>
            </a:r>
            <a:endParaRPr lang="sl-SI" dirty="0" smtClean="0">
              <a:solidFill>
                <a:srgbClr val="0033CC"/>
              </a:solidFill>
            </a:endParaRPr>
          </a:p>
          <a:p>
            <a:pPr lvl="2" eaLnBrk="1" hangingPunct="1"/>
            <a:endParaRPr lang="en-GB" dirty="0" smtClean="0">
              <a:solidFill>
                <a:srgbClr val="0033CC"/>
              </a:solidFill>
            </a:endParaRPr>
          </a:p>
          <a:p>
            <a:pPr lvl="2" eaLnBrk="1" hangingPunct="1"/>
            <a:endParaRPr lang="sl-SI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pPr>
              <a:defRPr/>
            </a:pPr>
            <a:r>
              <a:rPr lang="sl-SI" dirty="0"/>
              <a:t>© 2022</a:t>
            </a:r>
          </a:p>
        </p:txBody>
      </p:sp>
      <p:sp>
        <p:nvSpPr>
          <p:cNvPr id="6147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sl-SI" smtClean="0"/>
              <a:t>NEURAL NETWORKS  (1) Introduction to Neural Networks</a:t>
            </a:r>
            <a:endParaRPr lang="en-US" smtClean="0">
              <a:cs typeface="Arial" charset="0"/>
            </a:endParaRPr>
          </a:p>
        </p:txBody>
      </p:sp>
      <p:sp>
        <p:nvSpPr>
          <p:cNvPr id="614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r>
              <a:rPr lang="sl-SI" smtClean="0"/>
              <a:t>#</a:t>
            </a:r>
            <a:fld id="{408763F0-4B73-40D0-B203-F8B2E3D42365}" type="slidenum">
              <a:rPr lang="sl-SI" smtClean="0"/>
              <a:pPr/>
              <a:t>5</a:t>
            </a:fld>
            <a:endParaRPr lang="sl-SI" smtClean="0"/>
          </a:p>
        </p:txBody>
      </p:sp>
      <p:sp>
        <p:nvSpPr>
          <p:cNvPr id="614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sl-SI" smtClean="0"/>
              <a:t>1.2  Biological neural networks</a:t>
            </a:r>
            <a:endParaRPr lang="en-GB" smtClean="0"/>
          </a:p>
        </p:txBody>
      </p:sp>
      <p:sp>
        <p:nvSpPr>
          <p:cNvPr id="615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0" y="1557338"/>
            <a:ext cx="4248150" cy="4827587"/>
          </a:xfrm>
        </p:spPr>
        <p:txBody>
          <a:bodyPr/>
          <a:lstStyle/>
          <a:p>
            <a:pPr lvl="1" eaLnBrk="1" hangingPunct="1">
              <a:buFontTx/>
              <a:buNone/>
            </a:pPr>
            <a:r>
              <a:rPr lang="en-GB" b="1" dirty="0" smtClean="0"/>
              <a:t>Cortical neurons</a:t>
            </a:r>
            <a:r>
              <a:rPr lang="en-GB" dirty="0" smtClean="0"/>
              <a:t> (nerve cells) growing in culture</a:t>
            </a:r>
            <a:endParaRPr lang="sl-SI" dirty="0" smtClean="0"/>
          </a:p>
          <a:p>
            <a:pPr lvl="4" eaLnBrk="1" hangingPunct="1">
              <a:buFontTx/>
              <a:buNone/>
            </a:pPr>
            <a:endParaRPr lang="sl-SI" dirty="0" smtClean="0"/>
          </a:p>
          <a:p>
            <a:pPr lvl="1" eaLnBrk="1" hangingPunct="1">
              <a:buFontTx/>
              <a:buNone/>
            </a:pPr>
            <a:r>
              <a:rPr lang="en-GB" b="1" dirty="0" smtClean="0"/>
              <a:t>Neurons</a:t>
            </a:r>
            <a:r>
              <a:rPr lang="en-GB" dirty="0" smtClean="0"/>
              <a:t> have a large cell body with several long processes extending from it, usually </a:t>
            </a:r>
            <a:r>
              <a:rPr lang="en-GB" dirty="0" smtClean="0">
                <a:solidFill>
                  <a:srgbClr val="0000FF"/>
                </a:solidFill>
              </a:rPr>
              <a:t>one thick axon </a:t>
            </a:r>
            <a:r>
              <a:rPr lang="en-GB" dirty="0" smtClean="0"/>
              <a:t>and </a:t>
            </a:r>
            <a:r>
              <a:rPr lang="en-GB" dirty="0" smtClean="0">
                <a:solidFill>
                  <a:srgbClr val="C00000"/>
                </a:solidFill>
              </a:rPr>
              <a:t>several thinner dendrites</a:t>
            </a:r>
            <a:endParaRPr lang="sl-SI" dirty="0" smtClean="0">
              <a:solidFill>
                <a:srgbClr val="C00000"/>
              </a:solidFill>
            </a:endParaRPr>
          </a:p>
          <a:p>
            <a:pPr lvl="4" eaLnBrk="1" hangingPunct="1">
              <a:buFontTx/>
              <a:buNone/>
            </a:pPr>
            <a:endParaRPr lang="sl-SI" dirty="0" smtClean="0"/>
          </a:p>
          <a:p>
            <a:pPr lvl="1" eaLnBrk="1" hangingPunct="1">
              <a:buFontTx/>
              <a:buNone/>
            </a:pPr>
            <a:r>
              <a:rPr lang="sl-SI" b="1" dirty="0" smtClean="0">
                <a:solidFill>
                  <a:srgbClr val="C00000"/>
                </a:solidFill>
              </a:rPr>
              <a:t>D</a:t>
            </a:r>
            <a:r>
              <a:rPr lang="en-GB" b="1" dirty="0" err="1" smtClean="0">
                <a:solidFill>
                  <a:srgbClr val="C00000"/>
                </a:solidFill>
              </a:rPr>
              <a:t>endrites</a:t>
            </a:r>
            <a:r>
              <a:rPr lang="en-GB" dirty="0" smtClean="0">
                <a:solidFill>
                  <a:srgbClr val="C00000"/>
                </a:solidFill>
              </a:rPr>
              <a:t> </a:t>
            </a:r>
            <a:r>
              <a:rPr lang="en-GB" dirty="0" smtClean="0"/>
              <a:t>receive information from other neurons</a:t>
            </a:r>
            <a:endParaRPr lang="sl-SI" dirty="0" smtClean="0"/>
          </a:p>
          <a:p>
            <a:pPr lvl="4" eaLnBrk="1" hangingPunct="1">
              <a:buFontTx/>
              <a:buNone/>
            </a:pPr>
            <a:endParaRPr lang="sl-SI" dirty="0" smtClean="0"/>
          </a:p>
          <a:p>
            <a:pPr lvl="1" eaLnBrk="1" hangingPunct="1">
              <a:buFontTx/>
              <a:buNone/>
            </a:pPr>
            <a:r>
              <a:rPr lang="sl-SI" b="1" dirty="0" smtClean="0">
                <a:solidFill>
                  <a:srgbClr val="0000FF"/>
                </a:solidFill>
              </a:rPr>
              <a:t>A</a:t>
            </a:r>
            <a:r>
              <a:rPr lang="en-GB" b="1" dirty="0" err="1" smtClean="0">
                <a:solidFill>
                  <a:srgbClr val="0000FF"/>
                </a:solidFill>
              </a:rPr>
              <a:t>xon</a:t>
            </a:r>
            <a:r>
              <a:rPr lang="en-GB" dirty="0" smtClean="0">
                <a:solidFill>
                  <a:srgbClr val="0000FF"/>
                </a:solidFill>
              </a:rPr>
              <a:t> </a:t>
            </a:r>
            <a:r>
              <a:rPr lang="en-GB" dirty="0" smtClean="0"/>
              <a:t>carries nerve impulses away from the neuron. Its branching ends make contact with other neurons and with muscles or glands</a:t>
            </a:r>
            <a:endParaRPr lang="sl-SI" dirty="0" smtClean="0"/>
          </a:p>
          <a:p>
            <a:pPr lvl="4" eaLnBrk="1" hangingPunct="1">
              <a:buFontTx/>
              <a:buNone/>
            </a:pPr>
            <a:endParaRPr lang="sl-SI" dirty="0" smtClean="0"/>
          </a:p>
          <a:p>
            <a:pPr lvl="1" eaLnBrk="1" hangingPunct="1">
              <a:buFontTx/>
              <a:buNone/>
            </a:pPr>
            <a:r>
              <a:rPr lang="sl-SI" dirty="0" smtClean="0"/>
              <a:t>	</a:t>
            </a:r>
            <a:r>
              <a:rPr lang="en-GB" dirty="0" smtClean="0">
                <a:solidFill>
                  <a:srgbClr val="0000FF"/>
                </a:solidFill>
              </a:rPr>
              <a:t>This complex network forms the </a:t>
            </a:r>
            <a:r>
              <a:rPr lang="en-GB" b="1" dirty="0" smtClean="0">
                <a:solidFill>
                  <a:srgbClr val="0000FF"/>
                </a:solidFill>
              </a:rPr>
              <a:t>nervous system</a:t>
            </a:r>
            <a:r>
              <a:rPr lang="en-GB" dirty="0" smtClean="0">
                <a:solidFill>
                  <a:srgbClr val="0000FF"/>
                </a:solidFill>
              </a:rPr>
              <a:t>, which relays information through the body</a:t>
            </a:r>
            <a:endParaRPr lang="sl-SI" dirty="0" smtClean="0">
              <a:solidFill>
                <a:srgbClr val="0000FF"/>
              </a:solidFill>
            </a:endParaRPr>
          </a:p>
        </p:txBody>
      </p:sp>
      <p:sp>
        <p:nvSpPr>
          <p:cNvPr id="6151" name="Line 4"/>
          <p:cNvSpPr>
            <a:spLocks noChangeShapeType="1"/>
          </p:cNvSpPr>
          <p:nvPr/>
        </p:nvSpPr>
        <p:spPr bwMode="auto">
          <a:xfrm>
            <a:off x="250825" y="1268413"/>
            <a:ext cx="864235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156" name="Text Box 25"/>
          <p:cNvSpPr txBox="1">
            <a:spLocks noChangeArrowheads="1"/>
          </p:cNvSpPr>
          <p:nvPr/>
        </p:nvSpPr>
        <p:spPr bwMode="auto">
          <a:xfrm>
            <a:off x="238328" y="5317207"/>
            <a:ext cx="329930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dirty="0"/>
              <a:t>Human neurons derived from IPSC stem cells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rcRect l="18107" t="24080" r="33463" b="9681"/>
          <a:stretch/>
        </p:blipFill>
        <p:spPr>
          <a:xfrm>
            <a:off x="301124" y="1951049"/>
            <a:ext cx="4486776" cy="33559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pPr>
              <a:defRPr/>
            </a:pPr>
            <a:r>
              <a:rPr lang="sl-SI" dirty="0"/>
              <a:t>© 2022</a:t>
            </a:r>
          </a:p>
        </p:txBody>
      </p:sp>
      <p:sp>
        <p:nvSpPr>
          <p:cNvPr id="7171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sl-SI" smtClean="0"/>
              <a:t>NEURAL NETWORKS  (1) Introduction to Neural Networks</a:t>
            </a:r>
            <a:endParaRPr lang="en-US" smtClean="0">
              <a:cs typeface="Arial" charset="0"/>
            </a:endParaRPr>
          </a:p>
        </p:txBody>
      </p:sp>
      <p:sp>
        <p:nvSpPr>
          <p:cNvPr id="717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r>
              <a:rPr lang="sl-SI" smtClean="0"/>
              <a:t>#</a:t>
            </a:r>
            <a:fld id="{E44905E7-E487-4372-A42F-303F96CE76D9}" type="slidenum">
              <a:rPr lang="sl-SI" smtClean="0"/>
              <a:pPr/>
              <a:t>6</a:t>
            </a:fld>
            <a:endParaRPr lang="sl-SI" smtClean="0"/>
          </a:p>
        </p:txBody>
      </p:sp>
      <p:sp>
        <p:nvSpPr>
          <p:cNvPr id="7173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44450"/>
            <a:ext cx="8229600" cy="777875"/>
          </a:xfrm>
        </p:spPr>
        <p:txBody>
          <a:bodyPr/>
          <a:lstStyle/>
          <a:p>
            <a:pPr eaLnBrk="1" hangingPunct="1"/>
            <a:r>
              <a:rPr lang="sl-SI" smtClean="0"/>
              <a:t>Biological neuron</a:t>
            </a:r>
            <a:endParaRPr lang="en-GB" smtClean="0"/>
          </a:p>
        </p:txBody>
      </p:sp>
      <p:pic>
        <p:nvPicPr>
          <p:cNvPr id="7174" name="Picture 4" descr="Neuron 800px-Complete_neuron_cell_diagram_sv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7088" y="836613"/>
            <a:ext cx="7620000" cy="554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pPr>
              <a:defRPr/>
            </a:pPr>
            <a:r>
              <a:rPr lang="sl-SI" dirty="0"/>
              <a:t>© 2022</a:t>
            </a:r>
          </a:p>
        </p:txBody>
      </p:sp>
      <p:sp>
        <p:nvSpPr>
          <p:cNvPr id="8195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sl-SI" smtClean="0"/>
              <a:t>NEURAL NETWORKS  (1) Introduction to Neural Networks</a:t>
            </a:r>
            <a:endParaRPr lang="en-US" smtClean="0">
              <a:cs typeface="Arial" charset="0"/>
            </a:endParaRPr>
          </a:p>
        </p:txBody>
      </p:sp>
      <p:sp>
        <p:nvSpPr>
          <p:cNvPr id="8196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r>
              <a:rPr lang="sl-SI" smtClean="0"/>
              <a:t>#</a:t>
            </a:r>
            <a:fld id="{33F72956-80BE-41A4-A94E-9CC96CD69692}" type="slidenum">
              <a:rPr lang="sl-SI" smtClean="0"/>
              <a:pPr/>
              <a:t>7</a:t>
            </a:fld>
            <a:endParaRPr lang="sl-SI" smtClean="0"/>
          </a:p>
        </p:txBody>
      </p:sp>
      <p:sp>
        <p:nvSpPr>
          <p:cNvPr id="819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sl-SI" smtClean="0"/>
              <a:t>Interaction of neurons</a:t>
            </a:r>
            <a:endParaRPr lang="en-GB" smtClean="0"/>
          </a:p>
        </p:txBody>
      </p:sp>
      <p:sp>
        <p:nvSpPr>
          <p:cNvPr id="819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435600" y="1484313"/>
            <a:ext cx="3457575" cy="4897437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GB" sz="1800" dirty="0" smtClean="0">
                <a:solidFill>
                  <a:srgbClr val="C00000"/>
                </a:solidFill>
              </a:rPr>
              <a:t>Action potentials </a:t>
            </a:r>
            <a:r>
              <a:rPr lang="en-GB" sz="1800" dirty="0" smtClean="0"/>
              <a:t>arriving at the synapses stimulate currents in its</a:t>
            </a:r>
            <a:r>
              <a:rPr lang="sl-SI" sz="1800" dirty="0" smtClean="0"/>
              <a:t> </a:t>
            </a:r>
            <a:r>
              <a:rPr lang="sl-SI" sz="1800" dirty="0" err="1" smtClean="0"/>
              <a:t>dendrites</a:t>
            </a:r>
            <a:endParaRPr lang="sl-SI" sz="1800" dirty="0" smtClean="0"/>
          </a:p>
          <a:p>
            <a:pPr eaLnBrk="1" hangingPunct="1">
              <a:lnSpc>
                <a:spcPct val="90000"/>
              </a:lnSpc>
            </a:pPr>
            <a:endParaRPr lang="sl-SI" sz="2100" dirty="0" smtClean="0"/>
          </a:p>
          <a:p>
            <a:pPr eaLnBrk="1" hangingPunct="1">
              <a:lnSpc>
                <a:spcPct val="90000"/>
              </a:lnSpc>
            </a:pPr>
            <a:r>
              <a:rPr lang="sl-SI" sz="1800" dirty="0" smtClean="0"/>
              <a:t>T</a:t>
            </a:r>
            <a:r>
              <a:rPr lang="en-GB" sz="1800" dirty="0" err="1" smtClean="0"/>
              <a:t>hese</a:t>
            </a:r>
            <a:r>
              <a:rPr lang="en-GB" sz="1800" dirty="0" smtClean="0"/>
              <a:t> currents depolarize the membrane at its</a:t>
            </a:r>
            <a:r>
              <a:rPr lang="sl-SI" sz="1800" dirty="0" smtClean="0"/>
              <a:t> </a:t>
            </a:r>
            <a:r>
              <a:rPr lang="sl-SI" sz="1800" dirty="0" err="1" smtClean="0"/>
              <a:t>axon</a:t>
            </a:r>
            <a:r>
              <a:rPr lang="sl-SI" sz="1800" dirty="0" smtClean="0"/>
              <a:t>,</a:t>
            </a:r>
            <a:r>
              <a:rPr lang="en-GB" sz="1800" dirty="0" smtClean="0"/>
              <a:t> provoking an </a:t>
            </a:r>
            <a:r>
              <a:rPr lang="en-GB" sz="1800" dirty="0" smtClean="0">
                <a:solidFill>
                  <a:srgbClr val="0000FF"/>
                </a:solidFill>
              </a:rPr>
              <a:t>action potential</a:t>
            </a:r>
            <a:endParaRPr lang="sl-SI" sz="1800" dirty="0" smtClean="0">
              <a:solidFill>
                <a:srgbClr val="0000FF"/>
              </a:solidFill>
            </a:endParaRPr>
          </a:p>
          <a:p>
            <a:pPr eaLnBrk="1" hangingPunct="1">
              <a:lnSpc>
                <a:spcPct val="90000"/>
              </a:lnSpc>
            </a:pPr>
            <a:endParaRPr lang="sl-SI" sz="2100" dirty="0" smtClean="0"/>
          </a:p>
          <a:p>
            <a:pPr eaLnBrk="1" hangingPunct="1">
              <a:lnSpc>
                <a:spcPct val="90000"/>
              </a:lnSpc>
            </a:pPr>
            <a:r>
              <a:rPr lang="sl-SI" sz="1800" dirty="0" err="1" smtClean="0">
                <a:solidFill>
                  <a:srgbClr val="0000FF"/>
                </a:solidFill>
              </a:rPr>
              <a:t>Action</a:t>
            </a:r>
            <a:r>
              <a:rPr lang="sl-SI" sz="1800" dirty="0" smtClean="0">
                <a:solidFill>
                  <a:srgbClr val="0000FF"/>
                </a:solidFill>
              </a:rPr>
              <a:t> </a:t>
            </a:r>
            <a:r>
              <a:rPr lang="sl-SI" sz="1800" dirty="0" err="1" smtClean="0">
                <a:solidFill>
                  <a:srgbClr val="0000FF"/>
                </a:solidFill>
              </a:rPr>
              <a:t>potential</a:t>
            </a:r>
            <a:r>
              <a:rPr lang="sl-SI" sz="1800" dirty="0" smtClean="0">
                <a:solidFill>
                  <a:srgbClr val="0000FF"/>
                </a:solidFill>
              </a:rPr>
              <a:t> </a:t>
            </a:r>
            <a:r>
              <a:rPr lang="en-GB" sz="1800" dirty="0" smtClean="0"/>
              <a:t>propagates down the axon to its synaptic knobs, releasing neurotransmitter</a:t>
            </a:r>
            <a:r>
              <a:rPr lang="sl-SI" sz="1800" dirty="0" smtClean="0"/>
              <a:t>s</a:t>
            </a:r>
            <a:r>
              <a:rPr lang="en-GB" sz="1800" dirty="0" smtClean="0"/>
              <a:t> and stimulating the post-synaptic neuron (lower left)</a:t>
            </a:r>
          </a:p>
        </p:txBody>
      </p:sp>
      <p:pic>
        <p:nvPicPr>
          <p:cNvPr id="8199" name="Picture 5" descr="Neurons_big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8313" y="1268413"/>
            <a:ext cx="4902200" cy="5176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200" name="Line 6"/>
          <p:cNvSpPr>
            <a:spLocks noChangeShapeType="1"/>
          </p:cNvSpPr>
          <p:nvPr/>
        </p:nvSpPr>
        <p:spPr bwMode="auto">
          <a:xfrm flipH="1">
            <a:off x="3492500" y="2133600"/>
            <a:ext cx="2303463" cy="503238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8201" name="Line 7"/>
          <p:cNvSpPr>
            <a:spLocks noChangeShapeType="1"/>
          </p:cNvSpPr>
          <p:nvPr/>
        </p:nvSpPr>
        <p:spPr bwMode="auto">
          <a:xfrm flipH="1" flipV="1">
            <a:off x="4211638" y="3141663"/>
            <a:ext cx="1584325" cy="142875"/>
          </a:xfrm>
          <a:prstGeom prst="line">
            <a:avLst/>
          </a:prstGeom>
          <a:noFill/>
          <a:ln w="9525">
            <a:solidFill>
              <a:srgbClr val="0000FF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8202" name="Line 8"/>
          <p:cNvSpPr>
            <a:spLocks noChangeShapeType="1"/>
          </p:cNvSpPr>
          <p:nvPr/>
        </p:nvSpPr>
        <p:spPr bwMode="auto">
          <a:xfrm flipH="1">
            <a:off x="2987675" y="4292600"/>
            <a:ext cx="2736850" cy="360363"/>
          </a:xfrm>
          <a:prstGeom prst="line">
            <a:avLst/>
          </a:prstGeom>
          <a:noFill/>
          <a:ln w="9525">
            <a:solidFill>
              <a:srgbClr val="0000FF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8203" name="Line 11"/>
          <p:cNvSpPr>
            <a:spLocks noChangeShapeType="1"/>
          </p:cNvSpPr>
          <p:nvPr/>
        </p:nvSpPr>
        <p:spPr bwMode="auto">
          <a:xfrm flipH="1">
            <a:off x="4643438" y="4437063"/>
            <a:ext cx="1081087" cy="431800"/>
          </a:xfrm>
          <a:prstGeom prst="line">
            <a:avLst/>
          </a:prstGeom>
          <a:noFill/>
          <a:ln w="9525">
            <a:solidFill>
              <a:srgbClr val="0000FF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pPr>
              <a:defRPr/>
            </a:pPr>
            <a:r>
              <a:rPr lang="sl-SI" dirty="0"/>
              <a:t>© 2022</a:t>
            </a:r>
          </a:p>
        </p:txBody>
      </p:sp>
      <p:sp>
        <p:nvSpPr>
          <p:cNvPr id="9219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sl-SI" smtClean="0"/>
              <a:t>NEURAL NETWORKS  (1) Introduction to Neural Networks</a:t>
            </a:r>
            <a:endParaRPr lang="en-US" smtClean="0">
              <a:cs typeface="Arial" charset="0"/>
            </a:endParaRPr>
          </a:p>
        </p:txBody>
      </p:sp>
      <p:sp>
        <p:nvSpPr>
          <p:cNvPr id="922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r>
              <a:rPr lang="sl-SI" smtClean="0"/>
              <a:t>#</a:t>
            </a:r>
            <a:fld id="{96FD9A31-C845-4010-8EE2-479E758FD6B5}" type="slidenum">
              <a:rPr lang="sl-SI" smtClean="0"/>
              <a:pPr/>
              <a:t>8</a:t>
            </a:fld>
            <a:endParaRPr lang="sl-SI" smtClean="0"/>
          </a:p>
        </p:txBody>
      </p:sp>
      <p:sp>
        <p:nvSpPr>
          <p:cNvPr id="922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sl-SI" smtClean="0"/>
              <a:t>Synapses</a:t>
            </a:r>
            <a:endParaRPr lang="en-GB" sz="2800" smtClean="0"/>
          </a:p>
        </p:txBody>
      </p:sp>
      <p:sp>
        <p:nvSpPr>
          <p:cNvPr id="922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9388" y="1125538"/>
            <a:ext cx="8713787" cy="5000625"/>
          </a:xfrm>
        </p:spPr>
        <p:txBody>
          <a:bodyPr/>
          <a:lstStyle/>
          <a:p>
            <a:pPr eaLnBrk="1" hangingPunct="1"/>
            <a:r>
              <a:rPr lang="sl-SI" sz="1600" smtClean="0"/>
              <a:t>Elementary structural and functional units that mediate the interaction between neurons</a:t>
            </a:r>
          </a:p>
          <a:p>
            <a:pPr lvl="1" eaLnBrk="1" hangingPunct="1"/>
            <a:endParaRPr lang="sl-SI" sz="800" smtClean="0"/>
          </a:p>
          <a:p>
            <a:pPr eaLnBrk="1" hangingPunct="1"/>
            <a:r>
              <a:rPr lang="sl-SI" sz="1600" smtClean="0"/>
              <a:t>Chemical synapse: </a:t>
            </a:r>
            <a:br>
              <a:rPr lang="sl-SI" sz="1600" smtClean="0"/>
            </a:br>
            <a:r>
              <a:rPr lang="sl-SI" sz="1600" smtClean="0">
                <a:solidFill>
                  <a:srgbClr val="000099"/>
                </a:solidFill>
              </a:rPr>
              <a:t>pre-synaptic electric signal </a:t>
            </a:r>
            <a:r>
              <a:rPr lang="sl-SI" sz="1600" smtClean="0">
                <a:sym typeface="Wingdings" pitchFamily="2" charset="2"/>
              </a:rPr>
              <a:t> </a:t>
            </a:r>
            <a:r>
              <a:rPr lang="sl-SI" sz="1600" smtClean="0">
                <a:solidFill>
                  <a:srgbClr val="C00000"/>
                </a:solidFill>
                <a:sym typeface="Wingdings" pitchFamily="2" charset="2"/>
              </a:rPr>
              <a:t>chemical neurotransmitter </a:t>
            </a:r>
            <a:r>
              <a:rPr lang="sl-SI" sz="1600" smtClean="0">
                <a:sym typeface="Wingdings" pitchFamily="2" charset="2"/>
              </a:rPr>
              <a:t> </a:t>
            </a:r>
            <a:r>
              <a:rPr lang="sl-SI" sz="1600" smtClean="0">
                <a:solidFill>
                  <a:srgbClr val="000099"/>
                </a:solidFill>
                <a:sym typeface="Wingdings" pitchFamily="2" charset="2"/>
              </a:rPr>
              <a:t>post-synaptic electrical signal</a:t>
            </a:r>
            <a:endParaRPr lang="en-GB" sz="1600" smtClean="0">
              <a:solidFill>
                <a:srgbClr val="000099"/>
              </a:solidFill>
              <a:sym typeface="Wingdings" pitchFamily="2" charset="2"/>
            </a:endParaRPr>
          </a:p>
        </p:txBody>
      </p:sp>
      <p:pic>
        <p:nvPicPr>
          <p:cNvPr id="9224" name="Picture 7" descr="synapse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79838" y="2420938"/>
            <a:ext cx="4838700" cy="3960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/>
          <a:srcRect l="26759" t="18082" r="44488" b="15657"/>
          <a:stretch/>
        </p:blipFill>
        <p:spPr>
          <a:xfrm>
            <a:off x="683568" y="2636838"/>
            <a:ext cx="2952328" cy="372078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pPr>
              <a:defRPr/>
            </a:pPr>
            <a:r>
              <a:rPr lang="sl-SI" dirty="0"/>
              <a:t>© 2022</a:t>
            </a:r>
          </a:p>
        </p:txBody>
      </p:sp>
      <p:sp>
        <p:nvSpPr>
          <p:cNvPr id="10243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sl-SI" smtClean="0"/>
              <a:t>NEURAL NETWORKS  (1) Introduction to Neural Networks</a:t>
            </a:r>
            <a:endParaRPr lang="en-US" smtClean="0">
              <a:cs typeface="Arial" charset="0"/>
            </a:endParaRPr>
          </a:p>
        </p:txBody>
      </p:sp>
      <p:sp>
        <p:nvSpPr>
          <p:cNvPr id="10244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r>
              <a:rPr lang="sl-SI" smtClean="0"/>
              <a:t>#</a:t>
            </a:r>
            <a:fld id="{7D89997F-7C21-4A7E-854A-42D9E88DD8C3}" type="slidenum">
              <a:rPr lang="sl-SI" smtClean="0"/>
              <a:pPr/>
              <a:t>9</a:t>
            </a:fld>
            <a:endParaRPr lang="sl-SI" smtClean="0"/>
          </a:p>
        </p:txBody>
      </p:sp>
      <p:sp>
        <p:nvSpPr>
          <p:cNvPr id="1024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sl-SI" smtClean="0"/>
              <a:t>Action potential</a:t>
            </a:r>
            <a:endParaRPr lang="en-GB" smtClean="0"/>
          </a:p>
        </p:txBody>
      </p:sp>
      <p:sp>
        <p:nvSpPr>
          <p:cNvPr id="1024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sl-SI" smtClean="0"/>
              <a:t>Spikes or action potential</a:t>
            </a:r>
          </a:p>
          <a:p>
            <a:pPr lvl="1" eaLnBrk="1" hangingPunct="1"/>
            <a:r>
              <a:rPr lang="sl-SI" smtClean="0"/>
              <a:t>Neurons encode their outputs as a series of voltage pulses</a:t>
            </a:r>
          </a:p>
          <a:p>
            <a:pPr lvl="1" eaLnBrk="1" hangingPunct="1"/>
            <a:r>
              <a:rPr lang="sl-SI" smtClean="0"/>
              <a:t>Axon is very long, high resistance &amp; high capacity</a:t>
            </a:r>
          </a:p>
          <a:p>
            <a:pPr lvl="1" eaLnBrk="1" hangingPunct="1"/>
            <a:r>
              <a:rPr lang="sl-SI" smtClean="0"/>
              <a:t>Frequency modulation </a:t>
            </a:r>
            <a:r>
              <a:rPr lang="sl-SI" smtClean="0">
                <a:sym typeface="Wingdings" pitchFamily="2" charset="2"/>
              </a:rPr>
              <a:t> </a:t>
            </a:r>
            <a:r>
              <a:rPr lang="sl-SI" smtClean="0"/>
              <a:t>Improved signal/noise ratio</a:t>
            </a:r>
            <a:endParaRPr lang="sl-SI" smtClean="0">
              <a:sym typeface="Wingdings" pitchFamily="2" charset="2"/>
            </a:endParaRPr>
          </a:p>
          <a:p>
            <a:pPr lvl="1" eaLnBrk="1" hangingPunct="1"/>
            <a:endParaRPr lang="sl-SI" smtClean="0">
              <a:sym typeface="Wingdings" pitchFamily="2" charset="2"/>
            </a:endParaRPr>
          </a:p>
          <a:p>
            <a:pPr eaLnBrk="1" hangingPunct="1"/>
            <a:endParaRPr lang="en-GB" smtClean="0"/>
          </a:p>
        </p:txBody>
      </p:sp>
      <p:pic>
        <p:nvPicPr>
          <p:cNvPr id="10248" name="Picture 6" descr="spikes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75250" y="3030538"/>
            <a:ext cx="3429000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49" name="Rectangle 7"/>
          <p:cNvSpPr>
            <a:spLocks noChangeArrowheads="1"/>
          </p:cNvSpPr>
          <p:nvPr/>
        </p:nvSpPr>
        <p:spPr bwMode="auto">
          <a:xfrm>
            <a:off x="468313" y="3141663"/>
            <a:ext cx="287337" cy="287337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pic>
        <p:nvPicPr>
          <p:cNvPr id="1026" name="Picture 2" descr="https://qph.fs.quoracdn.net/main-qimg-0d6bec93a41ce0a8b4203b90f4d6754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624" y="2780928"/>
            <a:ext cx="3466728" cy="3136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Custom 14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B0F0"/>
      </a:hlink>
      <a:folHlink>
        <a:srgbClr val="007272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1956</TotalTime>
  <Words>2080</Words>
  <Application>Microsoft Office PowerPoint</Application>
  <PresentationFormat>On-screen Show (4:3)</PresentationFormat>
  <Paragraphs>357</Paragraphs>
  <Slides>24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7" baseType="lpstr">
      <vt:lpstr>Arial</vt:lpstr>
      <vt:lpstr>Wingdings</vt:lpstr>
      <vt:lpstr>Default Design</vt:lpstr>
      <vt:lpstr>1.  Introduction to Neural Networks</vt:lpstr>
      <vt:lpstr>1.1  What is a neural network?</vt:lpstr>
      <vt:lpstr>What is a neural network?</vt:lpstr>
      <vt:lpstr>Neural network definitions</vt:lpstr>
      <vt:lpstr>1.2  Biological neural networks</vt:lpstr>
      <vt:lpstr>Biological neuron</vt:lpstr>
      <vt:lpstr>Interaction of neurons</vt:lpstr>
      <vt:lpstr>Synapses</vt:lpstr>
      <vt:lpstr>Action potential</vt:lpstr>
      <vt:lpstr>1.3  Human nervous system</vt:lpstr>
      <vt:lpstr>Human brain</vt:lpstr>
      <vt:lpstr>Structural organization of brain</vt:lpstr>
      <vt:lpstr>1.4  Artificial neural networks</vt:lpstr>
      <vt:lpstr>What NN can do?</vt:lpstr>
      <vt:lpstr>1.5  Benefits of neural networks</vt:lpstr>
      <vt:lpstr>Benefits of neural networks</vt:lpstr>
      <vt:lpstr>Benefits of neural networks</vt:lpstr>
      <vt:lpstr>1.6  Brief history of neural networks</vt:lpstr>
      <vt:lpstr>Brief history of neural networks</vt:lpstr>
      <vt:lpstr>Brief history of neural networks</vt:lpstr>
      <vt:lpstr>PowerPoint Presentation</vt:lpstr>
      <vt:lpstr>1.7  Applications of neural networks</vt:lpstr>
      <vt:lpstr>Applications of neural networks</vt:lpstr>
      <vt:lpstr>Applications of neural networks</vt:lpstr>
    </vt:vector>
  </TitlesOfParts>
  <Company>FS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Primož Potočnik</dc:creator>
  <cp:lastModifiedBy>Potočnik, Primož</cp:lastModifiedBy>
  <cp:revision>306</cp:revision>
  <dcterms:created xsi:type="dcterms:W3CDTF">2008-02-18T11:24:09Z</dcterms:created>
  <dcterms:modified xsi:type="dcterms:W3CDTF">2022-08-31T07:30:37Z</dcterms:modified>
</cp:coreProperties>
</file>